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4.xml" ContentType="application/vnd.openxmlformats-officedocument.presentationml.tags+xml"/>
  <Override PartName="/ppt/notesSlides/notesSlide1.xml" ContentType="application/vnd.openxmlformats-officedocument.presentationml.notesSlide+xml"/>
  <Override PartName="/ppt/tags/tag15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6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7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18.xml" ContentType="application/vnd.openxmlformats-officedocument.presentationml.tags+xml"/>
  <Override PartName="/ppt/notesSlides/notesSlide28.xml" ContentType="application/vnd.openxmlformats-officedocument.presentationml.notesSlide+xml"/>
  <Override PartName="/ppt/tags/tag19.xml" ContentType="application/vnd.openxmlformats-officedocument.presentationml.tags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tags/tag20.xml" ContentType="application/vnd.openxmlformats-officedocument.presentationml.tags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7" r:id="rId2"/>
    <p:sldId id="277" r:id="rId3"/>
    <p:sldId id="260" r:id="rId4"/>
    <p:sldId id="297" r:id="rId5"/>
    <p:sldId id="286" r:id="rId6"/>
    <p:sldId id="287" r:id="rId7"/>
    <p:sldId id="291" r:id="rId8"/>
    <p:sldId id="292" r:id="rId9"/>
    <p:sldId id="294" r:id="rId10"/>
    <p:sldId id="295" r:id="rId11"/>
    <p:sldId id="302" r:id="rId12"/>
    <p:sldId id="296" r:id="rId13"/>
    <p:sldId id="278" r:id="rId14"/>
    <p:sldId id="288" r:id="rId15"/>
    <p:sldId id="303" r:id="rId16"/>
    <p:sldId id="305" r:id="rId17"/>
    <p:sldId id="312" r:id="rId18"/>
    <p:sldId id="313" r:id="rId19"/>
    <p:sldId id="310" r:id="rId20"/>
    <p:sldId id="311" r:id="rId21"/>
    <p:sldId id="314" r:id="rId22"/>
    <p:sldId id="308" r:id="rId23"/>
    <p:sldId id="315" r:id="rId24"/>
    <p:sldId id="307" r:id="rId25"/>
    <p:sldId id="316" r:id="rId26"/>
    <p:sldId id="317" r:id="rId27"/>
    <p:sldId id="318" r:id="rId28"/>
    <p:sldId id="319" r:id="rId29"/>
    <p:sldId id="289" r:id="rId30"/>
    <p:sldId id="290" r:id="rId31"/>
    <p:sldId id="306" r:id="rId32"/>
    <p:sldId id="320" r:id="rId33"/>
    <p:sldId id="321" r:id="rId34"/>
    <p:sldId id="275" r:id="rId35"/>
    <p:sldId id="300" r:id="rId36"/>
    <p:sldId id="301" r:id="rId37"/>
    <p:sldId id="298" r:id="rId38"/>
  </p:sldIdLst>
  <p:sldSz cx="9144000" cy="5143500" type="screen16x9"/>
  <p:notesSz cx="6858000" cy="9144000"/>
  <p:custDataLst>
    <p:tags r:id="rId41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935">
          <p15:clr>
            <a:srgbClr val="A4A3A4"/>
          </p15:clr>
        </p15:guide>
        <p15:guide id="2" orient="horz" pos="690">
          <p15:clr>
            <a:srgbClr val="A4A3A4"/>
          </p15:clr>
        </p15:guide>
        <p15:guide id="3" pos="158">
          <p15:clr>
            <a:srgbClr val="A4A3A4"/>
          </p15:clr>
        </p15:guide>
        <p15:guide id="4" pos="5602">
          <p15:clr>
            <a:srgbClr val="A4A3A4"/>
          </p15:clr>
        </p15:guide>
        <p15:guide id="5" pos="2812">
          <p15:clr>
            <a:srgbClr val="A4A3A4"/>
          </p15:clr>
        </p15:guide>
        <p15:guide id="6" pos="294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21"/>
    <p:restoredTop sz="94720"/>
  </p:normalViewPr>
  <p:slideViewPr>
    <p:cSldViewPr showGuides="1">
      <p:cViewPr varScale="1">
        <p:scale>
          <a:sx n="282" d="100"/>
          <a:sy n="282" d="100"/>
        </p:scale>
        <p:origin x="272" y="160"/>
      </p:cViewPr>
      <p:guideLst>
        <p:guide orient="horz" pos="2935"/>
        <p:guide orient="horz" pos="690"/>
        <p:guide pos="158"/>
        <p:guide pos="5602"/>
        <p:guide pos="2812"/>
        <p:guide pos="294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99" d="100"/>
          <a:sy n="99" d="100"/>
        </p:scale>
        <p:origin x="-3540" y="-108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gray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DD7BD-38E0-4069-A1F1-5E09BF7126F4}" type="datetimeFigureOut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500FA6-22DA-4EB1-8311-DFD21A59C2F4}" type="slidenum">
              <a:rPr lang="de-DE" smtClean="0"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97314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gray"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 bwMode="gray"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826AB9-D723-40FE-B8F9-D379E1A42843}" type="datetimeFigureOut">
              <a:rPr lang="de-DE" smtClean="0"/>
              <a:pPr/>
              <a:t>18.07.22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 bwMode="gray"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 bwMode="gray"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202C5B-8273-44D3-A022-3A2C86933C74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1638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200"/>
      </a:spcBef>
      <a:spcAft>
        <a:spcPts val="0"/>
      </a:spcAft>
      <a:defRPr sz="1200" b="0" kern="1200">
        <a:solidFill>
          <a:schemeClr val="bg2"/>
        </a:solidFill>
        <a:latin typeface="+mn-lt"/>
        <a:ea typeface="+mn-ea"/>
        <a:cs typeface="+mn-cs"/>
      </a:defRPr>
    </a:lvl1pPr>
    <a:lvl2pPr marL="180000" indent="-180000" algn="l" defTabSz="914400" rtl="0" eaLnBrk="1" latinLnBrk="0" hangingPunct="1">
      <a:spcBef>
        <a:spcPts val="200"/>
      </a:spcBef>
      <a:spcAft>
        <a:spcPts val="0"/>
      </a:spcAft>
      <a:buFont typeface="Calibri" panose="020F0502020204030204" pitchFamily="34" charset="0"/>
      <a:buChar char="▪"/>
      <a:defRPr sz="1200" kern="1200">
        <a:solidFill>
          <a:schemeClr val="bg2"/>
        </a:solidFill>
        <a:latin typeface="+mn-lt"/>
        <a:ea typeface="+mn-ea"/>
        <a:cs typeface="+mn-cs"/>
      </a:defRPr>
    </a:lvl2pPr>
    <a:lvl3pPr marL="360000" indent="-180000" algn="l" defTabSz="914400" rtl="0" eaLnBrk="1" latinLnBrk="0" hangingPunct="1">
      <a:spcBef>
        <a:spcPts val="200"/>
      </a:spcBef>
      <a:buFont typeface="Calibri" panose="020F0502020204030204" pitchFamily="34" charset="0"/>
      <a:buChar char="–"/>
      <a:defRPr sz="1200" kern="1200">
        <a:solidFill>
          <a:schemeClr val="bg2"/>
        </a:solidFill>
        <a:latin typeface="+mn-lt"/>
        <a:ea typeface="+mn-ea"/>
        <a:cs typeface="+mn-cs"/>
      </a:defRPr>
    </a:lvl3pPr>
    <a:lvl4pPr marL="539750" indent="-180000" algn="l" defTabSz="914400" rtl="0" eaLnBrk="1" latinLnBrk="0" hangingPunct="1">
      <a:spcBef>
        <a:spcPts val="200"/>
      </a:spcBef>
      <a:buFont typeface="Calibri" panose="020F0502020204030204" pitchFamily="34" charset="0"/>
      <a:buChar char="–"/>
      <a:defRPr sz="1200" kern="1200">
        <a:solidFill>
          <a:schemeClr val="bg2"/>
        </a:solidFill>
        <a:latin typeface="+mn-lt"/>
        <a:ea typeface="+mn-ea"/>
        <a:cs typeface="+mn-cs"/>
      </a:defRPr>
    </a:lvl4pPr>
    <a:lvl5pPr marL="720000" indent="-180000" algn="l" defTabSz="914400" rtl="0" eaLnBrk="1" latinLnBrk="0" hangingPunct="1">
      <a:spcBef>
        <a:spcPts val="200"/>
      </a:spcBef>
      <a:buFont typeface="Calibri" panose="020F0502020204030204" pitchFamily="34" charset="0"/>
      <a:buChar char="–"/>
      <a:defRPr sz="1200" kern="1200">
        <a:solidFill>
          <a:schemeClr val="bg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9102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53730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10223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6654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89676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51800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884245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964036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811561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18402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4517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43027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1796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15121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19845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57073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1849926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68595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27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83780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28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856534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t>29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3894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t>30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930805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249481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31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27697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32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87499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33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337479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771905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5854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40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519204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4485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0475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16483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02C5B-8273-44D3-A022-3A2C86933C74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26534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Relationship Id="rId5" Type="http://schemas.openxmlformats.org/officeDocument/2006/relationships/image" Target="../media/image8.png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Relationship Id="rId4" Type="http://schemas.openxmlformats.org/officeDocument/2006/relationships/image" Target="../media/image1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Relationship Id="rId4" Type="http://schemas.openxmlformats.org/officeDocument/2006/relationships/image" Target="../media/image1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0" name="Picture 98" descr="C:\screenmakers\Kunden\kleinerundbold\Henkes_HSB_Master\PPT_Klassisch\Bilder\PPT-16_9\160222 PPT-Pra╠êsentation wide Titel 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294" y="0"/>
            <a:ext cx="9154294" cy="5148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k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5700807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gray">
          <a:xfrm>
            <a:off x="250825" y="2759974"/>
            <a:ext cx="8642350" cy="720000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49871" y="3615866"/>
            <a:ext cx="8643303" cy="216024"/>
          </a:xfrm>
        </p:spPr>
        <p:txBody>
          <a:bodyPr>
            <a:noAutofit/>
          </a:bodyPr>
          <a:lstStyle>
            <a:lvl1pPr marL="0" indent="0" algn="l">
              <a:buNone/>
              <a:defRPr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cxnSp>
        <p:nvCxnSpPr>
          <p:cNvPr id="8" name="Gerade Verbindung 7"/>
          <p:cNvCxnSpPr/>
          <p:nvPr userDrawn="1"/>
        </p:nvCxnSpPr>
        <p:spPr bwMode="gray">
          <a:xfrm flipH="1">
            <a:off x="-360548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 userDrawn="1"/>
        </p:nvCxnSpPr>
        <p:spPr bwMode="gray">
          <a:xfrm flipH="1">
            <a:off x="9252520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 userDrawn="1"/>
        </p:nvCxnSpPr>
        <p:spPr bwMode="gray">
          <a:xfrm rot="16200000" flipH="1">
            <a:off x="8797969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 userDrawn="1"/>
        </p:nvCxnSpPr>
        <p:spPr bwMode="gray">
          <a:xfrm rot="16200000" flipH="1">
            <a:off x="4584268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 userDrawn="1"/>
        </p:nvCxnSpPr>
        <p:spPr bwMode="gray">
          <a:xfrm rot="16200000" flipH="1">
            <a:off x="436954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 userDrawn="1"/>
        </p:nvCxnSpPr>
        <p:spPr bwMode="gray">
          <a:xfrm rot="16200000" flipH="1">
            <a:off x="15701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 bwMode="gray">
          <a:xfrm rot="16200000" flipH="1">
            <a:off x="8797969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 userDrawn="1"/>
        </p:nvCxnSpPr>
        <p:spPr bwMode="gray">
          <a:xfrm rot="16200000" flipH="1">
            <a:off x="4584268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 bwMode="gray">
          <a:xfrm rot="16200000" flipH="1">
            <a:off x="436954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 bwMode="gray">
          <a:xfrm rot="16200000" flipH="1">
            <a:off x="15701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 bwMode="gray">
          <a:xfrm flipH="1">
            <a:off x="-360548" y="4659982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 userDrawn="1"/>
        </p:nvCxnSpPr>
        <p:spPr bwMode="gray">
          <a:xfrm flipH="1">
            <a:off x="9252520" y="4659982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200" y="1458000"/>
            <a:ext cx="2649327" cy="1374807"/>
          </a:xfrm>
          <a:prstGeom prst="rect">
            <a:avLst/>
          </a:prstGeom>
        </p:spPr>
      </p:pic>
      <p:pic>
        <p:nvPicPr>
          <p:cNvPr id="23" name="Grafik 22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0" y="1458000"/>
            <a:ext cx="3477912" cy="137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367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kt 5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64030264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fld id="{DC0E3E05-B37D-4CB1-B3F6-DD72C869A70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de-DE" dirty="0"/>
              <a:t>Name der Präsentation, Name des Sprechers ©HSB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fld id="{58444F55-0981-4E9E-8F6B-2F7546EE58D7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9106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10799586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fld id="{3227D4FB-671B-411C-8D30-1CFDDFC7DB3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de-DE" dirty="0"/>
              <a:t>Name der Präsentation, Name des Sprechers ©HSB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fld id="{58444F55-0981-4E9E-8F6B-2F7546EE58D7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12" name="Gerade Verbindung 11"/>
          <p:cNvCxnSpPr/>
          <p:nvPr userDrawn="1"/>
        </p:nvCxnSpPr>
        <p:spPr bwMode="gray">
          <a:xfrm flipH="1">
            <a:off x="-360548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 userDrawn="1"/>
        </p:nvCxnSpPr>
        <p:spPr bwMode="gray">
          <a:xfrm flipH="1">
            <a:off x="9252520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 bwMode="gray">
          <a:xfrm rot="16200000" flipH="1">
            <a:off x="4584268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 bwMode="gray">
          <a:xfrm rot="16200000" flipH="1">
            <a:off x="436954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 bwMode="gray">
          <a:xfrm rot="16200000" flipH="1">
            <a:off x="4584268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 userDrawn="1"/>
        </p:nvCxnSpPr>
        <p:spPr bwMode="gray">
          <a:xfrm rot="16200000" flipH="1">
            <a:off x="436954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 userDrawn="1"/>
        </p:nvCxnSpPr>
        <p:spPr bwMode="gray">
          <a:xfrm flipH="1">
            <a:off x="-360548" y="4659982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 bwMode="gray">
          <a:xfrm flipH="1">
            <a:off x="9252520" y="4656524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 userDrawn="1"/>
        </p:nvCxnSpPr>
        <p:spPr bwMode="gray">
          <a:xfrm rot="16200000" flipH="1">
            <a:off x="8797969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/>
          <p:cNvCxnSpPr/>
          <p:nvPr userDrawn="1"/>
        </p:nvCxnSpPr>
        <p:spPr bwMode="gray">
          <a:xfrm rot="16200000" flipH="1">
            <a:off x="15701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30"/>
          <p:cNvCxnSpPr/>
          <p:nvPr userDrawn="1"/>
        </p:nvCxnSpPr>
        <p:spPr bwMode="gray">
          <a:xfrm rot="16200000" flipH="1">
            <a:off x="8797969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/>
          <p:cNvCxnSpPr/>
          <p:nvPr userDrawn="1"/>
        </p:nvCxnSpPr>
        <p:spPr bwMode="gray">
          <a:xfrm rot="16200000" flipH="1">
            <a:off x="15701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fik 2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8800" y="-32400"/>
            <a:ext cx="1209475" cy="627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473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5" name="Picture 99" descr="C:\screenmakers\Kunden\kleinerundbold\Henkes_HSB_Master\PPT_Klassisch\Bilder\PPT-16_9\160222 PPT-Pra╠êsentation wide Titel hinter Bild 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08"/>
            <a:ext cx="9145796" cy="5144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k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97188718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 bwMode="gray">
          <a:xfrm>
            <a:off x="0" y="1095375"/>
            <a:ext cx="9144000" cy="4048126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r>
              <a:rPr lang="de-DE" dirty="0"/>
              <a:t>Bild auf Platzhalter ziehen oder durch Klicken auf Symbol hinzufügen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 bwMode="gray">
          <a:xfrm>
            <a:off x="251519" y="3417910"/>
            <a:ext cx="8640959" cy="734710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250825" y="4288512"/>
            <a:ext cx="8642349" cy="216024"/>
          </a:xfrm>
        </p:spPr>
        <p:txBody>
          <a:bodyPr>
            <a:noAutofit/>
          </a:bodyPr>
          <a:lstStyle>
            <a:lvl1pPr marL="0" indent="0" algn="l">
              <a:buNone/>
              <a:defRPr b="0"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cxnSp>
        <p:nvCxnSpPr>
          <p:cNvPr id="9" name="Gerade Verbindung 8"/>
          <p:cNvCxnSpPr/>
          <p:nvPr userDrawn="1"/>
        </p:nvCxnSpPr>
        <p:spPr bwMode="gray">
          <a:xfrm flipH="1">
            <a:off x="-360548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 userDrawn="1"/>
        </p:nvCxnSpPr>
        <p:spPr bwMode="gray">
          <a:xfrm flipH="1">
            <a:off x="9252520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 userDrawn="1"/>
        </p:nvCxnSpPr>
        <p:spPr bwMode="gray">
          <a:xfrm rot="16200000" flipH="1">
            <a:off x="4584268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 userDrawn="1"/>
        </p:nvCxnSpPr>
        <p:spPr bwMode="gray">
          <a:xfrm rot="16200000" flipH="1">
            <a:off x="436954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 bwMode="gray">
          <a:xfrm rot="16200000" flipH="1">
            <a:off x="4584268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 bwMode="gray">
          <a:xfrm rot="16200000" flipH="1">
            <a:off x="436954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 userDrawn="1"/>
        </p:nvCxnSpPr>
        <p:spPr bwMode="gray">
          <a:xfrm flipH="1">
            <a:off x="-360548" y="4659982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 userDrawn="1"/>
        </p:nvCxnSpPr>
        <p:spPr bwMode="gray">
          <a:xfrm flipH="1">
            <a:off x="9252520" y="4656524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 bwMode="gray">
          <a:xfrm rot="16200000" flipH="1">
            <a:off x="8797969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 userDrawn="1"/>
        </p:nvCxnSpPr>
        <p:spPr bwMode="gray">
          <a:xfrm rot="16200000" flipH="1">
            <a:off x="15701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/>
          <p:cNvCxnSpPr/>
          <p:nvPr userDrawn="1"/>
        </p:nvCxnSpPr>
        <p:spPr bwMode="gray">
          <a:xfrm rot="16200000" flipH="1">
            <a:off x="8797969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/>
          <p:cNvCxnSpPr/>
          <p:nvPr userDrawn="1"/>
        </p:nvCxnSpPr>
        <p:spPr bwMode="gray">
          <a:xfrm rot="16200000" flipH="1">
            <a:off x="15701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rafik 2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3200" y="-20538"/>
            <a:ext cx="2649327" cy="1374807"/>
          </a:xfrm>
          <a:prstGeom prst="rect">
            <a:avLst/>
          </a:prstGeom>
        </p:spPr>
      </p:pic>
      <p:pic>
        <p:nvPicPr>
          <p:cNvPr id="31" name="Grafik 30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0" y="-21600"/>
            <a:ext cx="3477912" cy="137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964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8" name="Picture 98" descr="C:\screenmakers\Kunden\kleinerundbold\Henkes_HSB_Master\PPT_Klassisch\Bilder\PPT-16_9\160222 PPT-Pra╠êsentation wide Kapiteltrenner 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2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k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386773905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Gerade Verbindung 4"/>
          <p:cNvCxnSpPr/>
          <p:nvPr userDrawn="1"/>
        </p:nvCxnSpPr>
        <p:spPr bwMode="gray">
          <a:xfrm flipH="1">
            <a:off x="-360548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 userDrawn="1"/>
        </p:nvCxnSpPr>
        <p:spPr bwMode="gray">
          <a:xfrm flipH="1">
            <a:off x="9252520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 userDrawn="1"/>
        </p:nvCxnSpPr>
        <p:spPr bwMode="gray">
          <a:xfrm rot="16200000" flipH="1">
            <a:off x="4584268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 userDrawn="1"/>
        </p:nvCxnSpPr>
        <p:spPr bwMode="gray">
          <a:xfrm rot="16200000" flipH="1">
            <a:off x="436954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 userDrawn="1"/>
        </p:nvCxnSpPr>
        <p:spPr bwMode="gray">
          <a:xfrm rot="16200000" flipH="1">
            <a:off x="4584268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 userDrawn="1"/>
        </p:nvCxnSpPr>
        <p:spPr bwMode="gray">
          <a:xfrm rot="16200000" flipH="1">
            <a:off x="436954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/>
          <p:cNvSpPr txBox="1"/>
          <p:nvPr userDrawn="1"/>
        </p:nvSpPr>
        <p:spPr bwMode="gray">
          <a:xfrm>
            <a:off x="247261" y="492520"/>
            <a:ext cx="2308515" cy="32316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Table </a:t>
            </a:r>
            <a:r>
              <a:rPr lang="de-DE" sz="2400" dirty="0" err="1">
                <a:solidFill>
                  <a:schemeClr val="bg1"/>
                </a:solidFill>
              </a:rPr>
              <a:t>of</a:t>
            </a:r>
            <a:r>
              <a:rPr lang="de-DE" sz="2400" dirty="0">
                <a:solidFill>
                  <a:schemeClr val="bg1"/>
                </a:solidFill>
              </a:rPr>
              <a:t> </a:t>
            </a:r>
            <a:r>
              <a:rPr lang="de-DE" sz="2400" dirty="0" err="1">
                <a:solidFill>
                  <a:schemeClr val="bg1"/>
                </a:solidFill>
              </a:rPr>
              <a:t>contents</a:t>
            </a:r>
            <a:endParaRPr lang="de-DE" sz="2400" dirty="0">
              <a:solidFill>
                <a:schemeClr val="bg1"/>
              </a:solidFill>
            </a:endParaRPr>
          </a:p>
        </p:txBody>
      </p:sp>
      <p:sp>
        <p:nvSpPr>
          <p:cNvPr id="24" name="Inhaltsplatzhalter 23"/>
          <p:cNvSpPr>
            <a:spLocks noGrp="1"/>
          </p:cNvSpPr>
          <p:nvPr>
            <p:ph sz="quarter" idx="10"/>
          </p:nvPr>
        </p:nvSpPr>
        <p:spPr>
          <a:xfrm>
            <a:off x="247260" y="1050006"/>
            <a:ext cx="8645219" cy="3600450"/>
          </a:xfrm>
        </p:spPr>
        <p:txBody>
          <a:bodyPr>
            <a:noAutofit/>
          </a:bodyPr>
          <a:lstStyle>
            <a:lvl1pPr marL="360000" indent="-360000">
              <a:buFont typeface="Wingdings" charset="2"/>
              <a:buAutoNum type="arabicPlain"/>
              <a:defRPr>
                <a:solidFill>
                  <a:srgbClr val="FFFFFF"/>
                </a:solidFill>
              </a:defRPr>
            </a:lvl1pPr>
            <a:lvl2pPr marL="360363" indent="179388"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</p:txBody>
      </p:sp>
      <p:cxnSp>
        <p:nvCxnSpPr>
          <p:cNvPr id="19" name="Gerade Verbindung 18"/>
          <p:cNvCxnSpPr/>
          <p:nvPr userDrawn="1"/>
        </p:nvCxnSpPr>
        <p:spPr bwMode="gray">
          <a:xfrm flipH="1">
            <a:off x="-360548" y="4659982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 bwMode="gray">
          <a:xfrm flipH="1">
            <a:off x="9252520" y="4656524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 bwMode="gray">
          <a:xfrm rot="16200000" flipH="1">
            <a:off x="8797969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 userDrawn="1"/>
        </p:nvCxnSpPr>
        <p:spPr bwMode="gray">
          <a:xfrm rot="16200000" flipH="1">
            <a:off x="15701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 userDrawn="1"/>
        </p:nvCxnSpPr>
        <p:spPr bwMode="gray">
          <a:xfrm rot="16200000" flipH="1">
            <a:off x="8797969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 userDrawn="1"/>
        </p:nvCxnSpPr>
        <p:spPr bwMode="gray">
          <a:xfrm rot="16200000" flipH="1">
            <a:off x="15701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8800" y="-32400"/>
            <a:ext cx="1209475" cy="62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61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Kapiteltrenn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98" descr="C:\screenmakers\Kunden\kleinerundbold\Henkes_HSB_Master\PPT_Klassisch\Bilder\PPT-16_9\160222 PPT-Pra╠êsentation wide Kapiteltrenner 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2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kt 6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7589915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 bwMode="gray">
          <a:xfrm>
            <a:off x="251521" y="1536634"/>
            <a:ext cx="8640958" cy="612000"/>
          </a:xfrm>
        </p:spPr>
        <p:txBody>
          <a:bodyPr anchor="b">
            <a:noAutofit/>
          </a:bodyPr>
          <a:lstStyle>
            <a:lvl1pPr algn="l">
              <a:defRPr sz="2400" b="0" cap="none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246302" y="2211766"/>
            <a:ext cx="8640958" cy="504000"/>
          </a:xfrm>
        </p:spPr>
        <p:txBody>
          <a:bodyPr anchor="t"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cxnSp>
        <p:nvCxnSpPr>
          <p:cNvPr id="9" name="Gerade Verbindung 8"/>
          <p:cNvCxnSpPr/>
          <p:nvPr userDrawn="1"/>
        </p:nvCxnSpPr>
        <p:spPr bwMode="gray">
          <a:xfrm flipH="1">
            <a:off x="-360548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 userDrawn="1"/>
        </p:nvCxnSpPr>
        <p:spPr bwMode="gray">
          <a:xfrm flipH="1">
            <a:off x="9252520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 userDrawn="1"/>
        </p:nvCxnSpPr>
        <p:spPr bwMode="gray">
          <a:xfrm rot="16200000" flipH="1">
            <a:off x="4584268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 userDrawn="1"/>
        </p:nvCxnSpPr>
        <p:spPr bwMode="gray">
          <a:xfrm rot="16200000" flipH="1">
            <a:off x="436954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 userDrawn="1"/>
        </p:nvCxnSpPr>
        <p:spPr bwMode="gray">
          <a:xfrm rot="16200000" flipH="1">
            <a:off x="4584268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 bwMode="gray">
          <a:xfrm rot="16200000" flipH="1">
            <a:off x="436954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 userDrawn="1"/>
        </p:nvCxnSpPr>
        <p:spPr bwMode="gray">
          <a:xfrm flipH="1">
            <a:off x="-360548" y="4659982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 bwMode="gray">
          <a:xfrm flipH="1">
            <a:off x="9252520" y="4656524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 userDrawn="1"/>
        </p:nvCxnSpPr>
        <p:spPr bwMode="gray">
          <a:xfrm rot="16200000" flipH="1">
            <a:off x="8797969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 userDrawn="1"/>
        </p:nvCxnSpPr>
        <p:spPr bwMode="gray">
          <a:xfrm rot="16200000" flipH="1">
            <a:off x="15701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 bwMode="gray">
          <a:xfrm rot="16200000" flipH="1">
            <a:off x="8797969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 userDrawn="1"/>
        </p:nvCxnSpPr>
        <p:spPr bwMode="gray">
          <a:xfrm rot="16200000" flipH="1">
            <a:off x="15701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8800" y="-32400"/>
            <a:ext cx="1209475" cy="62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15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91763410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fld id="{51F9D3FF-F5C6-48BA-AF3B-6687C8CBA8CD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de-DE" dirty="0"/>
              <a:t>Name der Präsentation, Name des Sprechers ©HSB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fld id="{58444F55-0981-4E9E-8F6B-2F7546EE58D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3"/>
          </p:nvPr>
        </p:nvSpPr>
        <p:spPr>
          <a:xfrm>
            <a:off x="252000" y="1047600"/>
            <a:ext cx="8640000" cy="3600000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54324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spaltig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41796764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fld id="{506953C7-3A64-42B6-A762-336D4BE798B9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de-DE" dirty="0"/>
              <a:t>Name der Präsentation, Name des Sprechers ©HSB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fld id="{58444F55-0981-4E9E-8F6B-2F7546EE58D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5"/>
          </p:nvPr>
        </p:nvSpPr>
        <p:spPr>
          <a:xfrm>
            <a:off x="252000" y="1047600"/>
            <a:ext cx="4212050" cy="3592115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9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4680430" y="1047600"/>
            <a:ext cx="4212050" cy="3592115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529119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79014949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fld id="{82C28A61-A10B-4F21-AABE-814BBF72C856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r>
              <a:rPr lang="de-DE" dirty="0"/>
              <a:t>Name der Präsentation, Name des Sprechers ©HSB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fld id="{58444F55-0981-4E9E-8F6B-2F7546EE58D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5"/>
          </p:nvPr>
        </p:nvSpPr>
        <p:spPr bwMode="gray">
          <a:xfrm>
            <a:off x="4679950" y="1087041"/>
            <a:ext cx="4213225" cy="3572272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/>
            </a:lvl1pPr>
          </a:lstStyle>
          <a:p>
            <a:r>
              <a:rPr lang="de-DE" dirty="0"/>
              <a:t>Bild auf Platzhalter ziehen oder durch Klicken auf Symbol hinzufügen</a:t>
            </a:r>
          </a:p>
        </p:txBody>
      </p:sp>
      <p:sp>
        <p:nvSpPr>
          <p:cNvPr id="10" name="Textplatzhalter 10"/>
          <p:cNvSpPr>
            <a:spLocks noGrp="1"/>
          </p:cNvSpPr>
          <p:nvPr>
            <p:ph type="body" sz="quarter" idx="16"/>
          </p:nvPr>
        </p:nvSpPr>
        <p:spPr>
          <a:xfrm>
            <a:off x="252000" y="1047600"/>
            <a:ext cx="4212050" cy="3592115"/>
          </a:xfrm>
        </p:spPr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65199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lfläch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82317133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3" imgW="270" imgH="270" progId="TCLayout.ActiveDocument.1">
                  <p:embed/>
                </p:oleObj>
              </mc:Choice>
              <mc:Fallback>
                <p:oleObj name="think-cell Folie" r:id="rId3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Bildplatzhalter 3"/>
          <p:cNvSpPr>
            <a:spLocks noGrp="1"/>
          </p:cNvSpPr>
          <p:nvPr>
            <p:ph type="pic" sz="quarter" idx="16"/>
          </p:nvPr>
        </p:nvSpPr>
        <p:spPr bwMode="gray">
          <a:xfrm>
            <a:off x="620" y="469106"/>
            <a:ext cx="9143380" cy="4694932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spcBef>
                <a:spcPts val="0"/>
              </a:spcBef>
              <a:defRPr/>
            </a:lvl1pPr>
          </a:lstStyle>
          <a:p>
            <a:r>
              <a:rPr lang="de-DE" dirty="0"/>
              <a:t>Bild auf Platzhalter ziehen oder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062639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98" descr="C:\screenmakers\Kunden\kleinerundbold\Henkes_HSB_Master\PPT_Klassisch\Bilder\PPT-16_9\160222 PPT-Pra╠êsentation wide Kapiteltrenner 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2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Objekt 1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93346373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 bwMode="gray">
          <a:xfrm>
            <a:off x="251521" y="2247714"/>
            <a:ext cx="8640960" cy="1593177"/>
          </a:xfrm>
        </p:spPr>
        <p:txBody>
          <a:bodyPr>
            <a:noAutofit/>
          </a:bodyPr>
          <a:lstStyle>
            <a:lvl1pPr marL="0" indent="0" algn="ctr">
              <a:spcAft>
                <a:spcPts val="0"/>
              </a:spcAft>
              <a:buFont typeface="Arial" panose="020B0604020202020204" pitchFamily="34" charset="0"/>
              <a:buNone/>
              <a:defRPr sz="2400" b="0">
                <a:solidFill>
                  <a:schemeClr val="bg1"/>
                </a:solidFill>
              </a:defRPr>
            </a:lvl1pPr>
            <a:lvl2pPr marL="0" indent="0" algn="ctr">
              <a:spcAft>
                <a:spcPts val="0"/>
              </a:spcAft>
              <a:buFont typeface="Arial" panose="020B0604020202020204" pitchFamily="34" charset="0"/>
              <a:buNone/>
              <a:defRPr sz="1400" b="0">
                <a:solidFill>
                  <a:schemeClr val="bg1"/>
                </a:solidFill>
              </a:defRPr>
            </a:lvl2pPr>
            <a:lvl3pPr marL="0" indent="0" algn="ctr">
              <a:spcAft>
                <a:spcPts val="0"/>
              </a:spcAft>
              <a:buNone/>
              <a:defRPr sz="1400" b="0">
                <a:solidFill>
                  <a:schemeClr val="bg1"/>
                </a:solidFill>
              </a:defRPr>
            </a:lvl3pPr>
            <a:lvl4pPr marL="0" indent="0" algn="ctr">
              <a:spcAft>
                <a:spcPts val="0"/>
              </a:spcAft>
              <a:buNone/>
              <a:defRPr sz="1400" b="0">
                <a:solidFill>
                  <a:schemeClr val="bg1"/>
                </a:solidFill>
              </a:defRPr>
            </a:lvl4pPr>
            <a:lvl5pPr marL="0" indent="0" algn="l">
              <a:spcAft>
                <a:spcPts val="0"/>
              </a:spcAft>
              <a:buNone/>
              <a:defRPr sz="14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Zitat bearbeiten</a:t>
            </a:r>
          </a:p>
          <a:p>
            <a:pPr lvl="1"/>
            <a:r>
              <a:rPr lang="de-DE" dirty="0"/>
              <a:t>Zitat 14pt</a:t>
            </a:r>
          </a:p>
        </p:txBody>
      </p:sp>
      <p:cxnSp>
        <p:nvCxnSpPr>
          <p:cNvPr id="7" name="Gerade Verbindung 6"/>
          <p:cNvCxnSpPr/>
          <p:nvPr userDrawn="1"/>
        </p:nvCxnSpPr>
        <p:spPr bwMode="gray">
          <a:xfrm flipH="1">
            <a:off x="-360548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 userDrawn="1"/>
        </p:nvCxnSpPr>
        <p:spPr bwMode="gray">
          <a:xfrm flipH="1">
            <a:off x="9252520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 userDrawn="1"/>
        </p:nvCxnSpPr>
        <p:spPr bwMode="gray">
          <a:xfrm rot="16200000" flipH="1">
            <a:off x="4584268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 userDrawn="1"/>
        </p:nvCxnSpPr>
        <p:spPr bwMode="gray">
          <a:xfrm rot="16200000" flipH="1">
            <a:off x="436954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 userDrawn="1"/>
        </p:nvCxnSpPr>
        <p:spPr bwMode="gray">
          <a:xfrm rot="16200000" flipH="1">
            <a:off x="4584268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 userDrawn="1"/>
        </p:nvCxnSpPr>
        <p:spPr bwMode="gray">
          <a:xfrm rot="16200000" flipH="1">
            <a:off x="436954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 bwMode="gray">
          <a:xfrm flipH="1">
            <a:off x="-360548" y="4659982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 bwMode="gray">
          <a:xfrm flipH="1">
            <a:off x="9252520" y="4656524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 userDrawn="1"/>
        </p:nvCxnSpPr>
        <p:spPr bwMode="gray">
          <a:xfrm rot="16200000" flipH="1">
            <a:off x="8797969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 userDrawn="1"/>
        </p:nvCxnSpPr>
        <p:spPr bwMode="gray">
          <a:xfrm rot="16200000" flipH="1">
            <a:off x="15701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 bwMode="gray">
          <a:xfrm rot="16200000" flipH="1">
            <a:off x="8797969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 userDrawn="1"/>
        </p:nvCxnSpPr>
        <p:spPr bwMode="gray">
          <a:xfrm rot="16200000" flipH="1">
            <a:off x="15701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8800" y="-32400"/>
            <a:ext cx="1209475" cy="62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567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/>
          <p:cNvGraphicFramePr>
            <a:graphicFrameLocks noChangeAspect="1"/>
          </p:cNvGraphicFramePr>
          <p:nvPr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2836336745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4" imgW="270" imgH="270" progId="TCLayout.ActiveDocument.1">
                  <p:embed/>
                </p:oleObj>
              </mc:Choice>
              <mc:Fallback>
                <p:oleObj name="think-cell Folie" r:id="rId1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5" name="Picture 90"/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0"/>
            <a:ext cx="9143997" cy="514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 bwMode="gray">
          <a:xfrm>
            <a:off x="7528383" y="4767994"/>
            <a:ext cx="765448" cy="14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bg2"/>
                </a:solidFill>
              </a:defRPr>
            </a:lvl1pPr>
          </a:lstStyle>
          <a:p>
            <a:fld id="{D5DC2560-2DF9-422F-ADF3-8427AB42708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250825" y="4767994"/>
            <a:ext cx="6805514" cy="14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bg2"/>
                </a:solidFill>
              </a:defRPr>
            </a:lvl1pPr>
          </a:lstStyle>
          <a:p>
            <a:r>
              <a:rPr lang="de-DE" dirty="0"/>
              <a:t>Name der Präsentation, Name des Sprechers ©HSB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 bwMode="gray">
          <a:xfrm>
            <a:off x="8500491" y="4767994"/>
            <a:ext cx="391989" cy="144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bg2"/>
                </a:solidFill>
              </a:defRPr>
            </a:lvl1pPr>
          </a:lstStyle>
          <a:p>
            <a:fld id="{58444F55-0981-4E9E-8F6B-2F7546EE58D7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250825" y="1046438"/>
            <a:ext cx="8640000" cy="360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250825" y="447574"/>
            <a:ext cx="8640000" cy="54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cxnSp>
        <p:nvCxnSpPr>
          <p:cNvPr id="11" name="Gerade Verbindung 10"/>
          <p:cNvCxnSpPr/>
          <p:nvPr/>
        </p:nvCxnSpPr>
        <p:spPr bwMode="gray">
          <a:xfrm flipH="1">
            <a:off x="-360548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/>
        </p:nvCxnSpPr>
        <p:spPr bwMode="gray">
          <a:xfrm flipH="1">
            <a:off x="-360548" y="4659982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 bwMode="gray">
          <a:xfrm flipH="1">
            <a:off x="9252520" y="1095586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/>
        </p:nvCxnSpPr>
        <p:spPr bwMode="gray">
          <a:xfrm flipH="1">
            <a:off x="9252520" y="4656524"/>
            <a:ext cx="2520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/>
          <p:cNvCxnSpPr/>
          <p:nvPr/>
        </p:nvCxnSpPr>
        <p:spPr bwMode="gray">
          <a:xfrm rot="16200000" flipH="1">
            <a:off x="8797969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/>
          <p:cNvCxnSpPr/>
          <p:nvPr/>
        </p:nvCxnSpPr>
        <p:spPr bwMode="gray">
          <a:xfrm rot="16200000" flipH="1">
            <a:off x="4584268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/>
        </p:nvCxnSpPr>
        <p:spPr bwMode="gray">
          <a:xfrm rot="16200000" flipH="1">
            <a:off x="436954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/>
        </p:nvCxnSpPr>
        <p:spPr bwMode="gray">
          <a:xfrm rot="16200000" flipH="1">
            <a:off x="157010" y="-1960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/>
          <p:cNvCxnSpPr/>
          <p:nvPr/>
        </p:nvCxnSpPr>
        <p:spPr bwMode="gray">
          <a:xfrm rot="16200000" flipH="1">
            <a:off x="8797969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/>
        </p:nvCxnSpPr>
        <p:spPr bwMode="gray">
          <a:xfrm rot="16200000" flipH="1">
            <a:off x="4584268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/>
        </p:nvCxnSpPr>
        <p:spPr bwMode="gray">
          <a:xfrm rot="16200000" flipH="1">
            <a:off x="436954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/>
          <p:nvPr/>
        </p:nvCxnSpPr>
        <p:spPr bwMode="gray">
          <a:xfrm rot="16200000" flipH="1">
            <a:off x="157010" y="5339558"/>
            <a:ext cx="1890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rafik 23"/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8800" y="-32400"/>
            <a:ext cx="1209475" cy="62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84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1" r:id="rId4"/>
    <p:sldLayoutId id="2147483650" r:id="rId5"/>
    <p:sldLayoutId id="2147483652" r:id="rId6"/>
    <p:sldLayoutId id="2147483662" r:id="rId7"/>
    <p:sldLayoutId id="2147483663" r:id="rId8"/>
    <p:sldLayoutId id="2147483664" r:id="rId9"/>
    <p:sldLayoutId id="2147483654" r:id="rId10"/>
    <p:sldLayoutId id="2147483655" r:id="rId11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18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200"/>
        </a:spcBef>
        <a:spcAft>
          <a:spcPts val="0"/>
        </a:spcAft>
        <a:buFont typeface="Arial" panose="020B0604020202020204" pitchFamily="34" charset="0"/>
        <a:buNone/>
        <a:defRPr sz="1400" b="0" kern="1200">
          <a:solidFill>
            <a:schemeClr val="bg2"/>
          </a:solidFill>
          <a:latin typeface="+mj-lt"/>
          <a:ea typeface="+mn-ea"/>
          <a:cs typeface="+mn-cs"/>
        </a:defRPr>
      </a:lvl1pPr>
      <a:lvl2pPr marL="180975" indent="-180975" algn="l" defTabSz="914400" rtl="0" eaLnBrk="1" latinLnBrk="0" hangingPunct="1">
        <a:spcBef>
          <a:spcPts val="200"/>
        </a:spcBef>
        <a:spcAft>
          <a:spcPts val="0"/>
        </a:spcAft>
        <a:buFont typeface="Wingdings" charset="2"/>
        <a:buChar char="§"/>
        <a:defRPr sz="1400" kern="1200">
          <a:solidFill>
            <a:schemeClr val="bg2"/>
          </a:solidFill>
          <a:latin typeface="+mj-lt"/>
          <a:ea typeface="+mn-ea"/>
          <a:cs typeface="+mn-cs"/>
        </a:defRPr>
      </a:lvl2pPr>
      <a:lvl3pPr marL="363538" indent="-182563" algn="l" defTabSz="914400" rtl="0" eaLnBrk="1" latinLnBrk="0" hangingPunct="1">
        <a:spcBef>
          <a:spcPts val="200"/>
        </a:spcBef>
        <a:spcAft>
          <a:spcPts val="0"/>
        </a:spcAft>
        <a:buFont typeface="Symbol" charset="2"/>
        <a:buChar char="-"/>
        <a:defRPr sz="1400" kern="1200">
          <a:solidFill>
            <a:schemeClr val="bg2"/>
          </a:solidFill>
          <a:latin typeface="+mj-lt"/>
          <a:ea typeface="+mn-ea"/>
          <a:cs typeface="+mn-cs"/>
        </a:defRPr>
      </a:lvl3pPr>
      <a:lvl4pPr marL="541338" indent="-179388" algn="l" defTabSz="914400" rtl="0" eaLnBrk="1" latinLnBrk="0" hangingPunct="1">
        <a:spcBef>
          <a:spcPts val="200"/>
        </a:spcBef>
        <a:spcAft>
          <a:spcPts val="0"/>
        </a:spcAft>
        <a:buFont typeface="Symbol" charset="2"/>
        <a:buChar char="-"/>
        <a:defRPr sz="1400" kern="1200">
          <a:solidFill>
            <a:schemeClr val="bg2"/>
          </a:solidFill>
          <a:latin typeface="+mj-lt"/>
          <a:ea typeface="+mn-ea"/>
          <a:cs typeface="+mn-cs"/>
        </a:defRPr>
      </a:lvl4pPr>
      <a:lvl5pPr marL="714375" indent="-180975" algn="l" defTabSz="914400" rtl="0" eaLnBrk="1" latinLnBrk="0" hangingPunct="1">
        <a:spcBef>
          <a:spcPts val="200"/>
        </a:spcBef>
        <a:spcAft>
          <a:spcPts val="0"/>
        </a:spcAft>
        <a:buFont typeface="Symbol" charset="2"/>
        <a:buChar char="-"/>
        <a:defRPr sz="1400" kern="1200">
          <a:solidFill>
            <a:schemeClr val="bg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hilippmoritzer/bd-ml-project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ares.decipherzone.com/blog-manager/uploads/ckeditor_Top%2010%20NoSQL%20Databases%20in%202022.png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3rdman.de/wp-content/uploads/Timescale.png" TargetMode="External"/><Relationship Id="rId5" Type="http://schemas.openxmlformats.org/officeDocument/2006/relationships/hyperlink" Target="https://blogs.sap.com/wp-content/uploads/2018/01/prometheus.png" TargetMode="External"/><Relationship Id="rId4" Type="http://schemas.openxmlformats.org/officeDocument/2006/relationships/hyperlink" Target="https://dbdb.io/db/influxdb/revisions/7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k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40104350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Building, </a:t>
            </a:r>
            <a:r>
              <a:rPr lang="de-DE" dirty="0" err="1"/>
              <a:t>visualizing</a:t>
            </a:r>
            <a:r>
              <a:rPr lang="de-DE" dirty="0"/>
              <a:t> and </a:t>
            </a:r>
            <a:r>
              <a:rPr lang="de-DE" dirty="0" err="1"/>
              <a:t>classifying</a:t>
            </a:r>
            <a:r>
              <a:rPr lang="de-DE" dirty="0"/>
              <a:t> a NoSQL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InfluxDB2, Python and </a:t>
            </a:r>
            <a:r>
              <a:rPr lang="de-DE" dirty="0" err="1"/>
              <a:t>Grafana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>
          <a:xfrm>
            <a:off x="287524" y="3471850"/>
            <a:ext cx="8643303" cy="216024"/>
          </a:xfrm>
        </p:spPr>
        <p:txBody>
          <a:bodyPr/>
          <a:lstStyle/>
          <a:p>
            <a:r>
              <a:rPr lang="de-DE" sz="1200" dirty="0">
                <a:latin typeface="+mn-lt"/>
              </a:rPr>
              <a:t>Big Data &amp; </a:t>
            </a:r>
            <a:r>
              <a:rPr lang="de-DE" sz="1200" dirty="0" err="1">
                <a:latin typeface="+mn-lt"/>
              </a:rPr>
              <a:t>Machine</a:t>
            </a:r>
            <a:r>
              <a:rPr lang="de-DE" sz="1200" dirty="0">
                <a:latin typeface="+mn-lt"/>
              </a:rPr>
              <a:t> Learning</a:t>
            </a:r>
          </a:p>
        </p:txBody>
      </p:sp>
      <p:sp>
        <p:nvSpPr>
          <p:cNvPr id="3" name="Untertitel 4">
            <a:extLst>
              <a:ext uri="{FF2B5EF4-FFF2-40B4-BE49-F238E27FC236}">
                <a16:creationId xmlns:a16="http://schemas.microsoft.com/office/drawing/2014/main" id="{FFB83992-CB4F-28D3-F674-AD7E6AC488B4}"/>
              </a:ext>
            </a:extLst>
          </p:cNvPr>
          <p:cNvSpPr txBox="1">
            <a:spLocks/>
          </p:cNvSpPr>
          <p:nvPr/>
        </p:nvSpPr>
        <p:spPr bwMode="gray">
          <a:xfrm>
            <a:off x="249872" y="4695986"/>
            <a:ext cx="8643303" cy="216024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Wingdings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Symbol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Symbol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Symbol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Philipp Moritzer, 21.07.2022</a:t>
            </a:r>
          </a:p>
        </p:txBody>
      </p:sp>
    </p:spTree>
    <p:extLst>
      <p:ext uri="{BB962C8B-B14F-4D97-AF65-F5344CB8AC3E}">
        <p14:creationId xmlns:p14="http://schemas.microsoft.com/office/powerpoint/2010/main" val="1013478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InfluxDB</a:t>
            </a:r>
            <a:r>
              <a:rPr lang="de-DE" dirty="0"/>
              <a:t> </a:t>
            </a:r>
            <a:r>
              <a:rPr lang="de-DE" dirty="0" err="1"/>
              <a:t>basics</a:t>
            </a:r>
            <a:r>
              <a:rPr lang="de-DE" dirty="0"/>
              <a:t> - </a:t>
            </a:r>
            <a:r>
              <a:rPr lang="de-DE" dirty="0" err="1"/>
              <a:t>Flux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 </a:t>
            </a:r>
            <a:r>
              <a:rPr lang="de-DE" dirty="0" err="1"/>
              <a:t>language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Includes a </a:t>
            </a:r>
            <a:r>
              <a:rPr lang="de-DE" dirty="0" err="1"/>
              <a:t>query</a:t>
            </a:r>
            <a:r>
              <a:rPr lang="de-DE" dirty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querying</a:t>
            </a:r>
            <a:r>
              <a:rPr lang="de-DE" dirty="0"/>
              <a:t>, </a:t>
            </a:r>
            <a:r>
              <a:rPr lang="de-DE" dirty="0" err="1"/>
              <a:t>analyzing</a:t>
            </a:r>
            <a:r>
              <a:rPr lang="de-DE" dirty="0"/>
              <a:t> and </a:t>
            </a:r>
            <a:r>
              <a:rPr lang="de-DE" dirty="0" err="1"/>
              <a:t>acting</a:t>
            </a:r>
            <a:r>
              <a:rPr lang="de-DE" dirty="0"/>
              <a:t> on </a:t>
            </a:r>
            <a:r>
              <a:rPr lang="de-DE" dirty="0" err="1"/>
              <a:t>data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Can perform </a:t>
            </a:r>
            <a:r>
              <a:rPr lang="de-DE" dirty="0" err="1"/>
              <a:t>various</a:t>
            </a:r>
            <a:r>
              <a:rPr lang="de-DE" dirty="0"/>
              <a:t> </a:t>
            </a:r>
            <a:r>
              <a:rPr lang="de-DE" dirty="0" err="1"/>
              <a:t>operations</a:t>
            </a:r>
            <a:r>
              <a:rPr lang="de-DE" dirty="0"/>
              <a:t> but a </a:t>
            </a:r>
            <a:r>
              <a:rPr lang="de-DE" dirty="0" err="1"/>
              <a:t>general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 </a:t>
            </a:r>
            <a:r>
              <a:rPr lang="de-DE" dirty="0" err="1"/>
              <a:t>looks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follows</a:t>
            </a:r>
            <a:r>
              <a:rPr lang="de-DE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182563" lvl="2" indent="0">
              <a:buNone/>
            </a:pPr>
            <a:r>
              <a:rPr lang="de-DE" dirty="0" err="1">
                <a:solidFill>
                  <a:schemeClr val="tx2"/>
                </a:solidFill>
                <a:latin typeface="Courier" pitchFamily="2" charset="0"/>
              </a:rPr>
              <a:t>from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de-DE" dirty="0" err="1">
                <a:solidFill>
                  <a:schemeClr val="tx1"/>
                </a:solidFill>
                <a:latin typeface="Courier" pitchFamily="2" charset="0"/>
              </a:rPr>
              <a:t>bucket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) </a:t>
            </a:r>
          </a:p>
          <a:p>
            <a:pPr marL="182563" lvl="2" indent="0">
              <a:buNone/>
            </a:pPr>
            <a:r>
              <a:rPr lang="de-DE" dirty="0">
                <a:latin typeface="Courier" pitchFamily="2" charset="0"/>
              </a:rPr>
              <a:t>	|&gt; </a:t>
            </a:r>
            <a:r>
              <a:rPr lang="de-DE" dirty="0" err="1">
                <a:solidFill>
                  <a:schemeClr val="tx2"/>
                </a:solidFill>
                <a:latin typeface="Courier" pitchFamily="2" charset="0"/>
              </a:rPr>
              <a:t>range</a:t>
            </a:r>
            <a:r>
              <a:rPr lang="de-DE" dirty="0">
                <a:latin typeface="Courier" pitchFamily="2" charset="0"/>
              </a:rPr>
              <a:t> 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de-DE" dirty="0" err="1">
                <a:solidFill>
                  <a:schemeClr val="tx1"/>
                </a:solidFill>
                <a:latin typeface="Courier" pitchFamily="2" charset="0"/>
              </a:rPr>
              <a:t>start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: x, </a:t>
            </a:r>
            <a:r>
              <a:rPr lang="de-DE" dirty="0" err="1">
                <a:solidFill>
                  <a:schemeClr val="tx1"/>
                </a:solidFill>
                <a:latin typeface="Courier" pitchFamily="2" charset="0"/>
              </a:rPr>
              <a:t>stop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: </a:t>
            </a:r>
            <a:r>
              <a:rPr lang="de-DE" dirty="0" err="1">
                <a:solidFill>
                  <a:schemeClr val="tx1"/>
                </a:solidFill>
                <a:latin typeface="Courier" pitchFamily="2" charset="0"/>
              </a:rPr>
              <a:t>y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pPr marL="182563" lvl="2" indent="0">
              <a:buNone/>
            </a:pPr>
            <a:r>
              <a:rPr lang="de-DE" dirty="0">
                <a:latin typeface="Courier" pitchFamily="2" charset="0"/>
              </a:rPr>
              <a:t>	|&gt; </a:t>
            </a:r>
            <a:r>
              <a:rPr lang="de-DE" dirty="0" err="1">
                <a:solidFill>
                  <a:schemeClr val="tx2"/>
                </a:solidFill>
                <a:latin typeface="Courier" pitchFamily="2" charset="0"/>
              </a:rPr>
              <a:t>filter</a:t>
            </a:r>
            <a:r>
              <a:rPr lang="de-DE" dirty="0">
                <a:latin typeface="Courier" pitchFamily="2" charset="0"/>
              </a:rPr>
              <a:t> </a:t>
            </a:r>
          </a:p>
          <a:p>
            <a:pPr marL="182563" lvl="2" indent="0">
              <a:buNone/>
            </a:pPr>
            <a:endParaRPr lang="de-DE" dirty="0">
              <a:latin typeface="Courier" pitchFamily="2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pipe</a:t>
            </a:r>
            <a:r>
              <a:rPr lang="de-DE" dirty="0"/>
              <a:t> </a:t>
            </a:r>
            <a:r>
              <a:rPr lang="de-DE" dirty="0" err="1"/>
              <a:t>symbol</a:t>
            </a:r>
            <a:r>
              <a:rPr lang="de-DE" dirty="0"/>
              <a:t> |&gt; </a:t>
            </a:r>
            <a:r>
              <a:rPr lang="de-DE" dirty="0" err="1"/>
              <a:t>marks</a:t>
            </a:r>
            <a:r>
              <a:rPr lang="de-DE" dirty="0"/>
              <a:t> </a:t>
            </a:r>
            <a:r>
              <a:rPr lang="de-DE" dirty="0" err="1"/>
              <a:t>pipe</a:t>
            </a:r>
            <a:r>
              <a:rPr lang="de-DE" dirty="0"/>
              <a:t> </a:t>
            </a:r>
            <a:r>
              <a:rPr lang="de-DE" dirty="0" err="1"/>
              <a:t>forward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and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expression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follows</a:t>
            </a:r>
            <a:r>
              <a:rPr lang="de-DE" dirty="0"/>
              <a:t> </a:t>
            </a:r>
            <a:r>
              <a:rPr lang="de-DE" dirty="0" err="1"/>
              <a:t>takes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former</a:t>
            </a:r>
            <a:r>
              <a:rPr lang="de-DE" dirty="0"/>
              <a:t> </a:t>
            </a:r>
            <a:r>
              <a:rPr lang="de-DE" dirty="0" err="1"/>
              <a:t>expression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an </a:t>
            </a:r>
            <a:r>
              <a:rPr lang="de-DE" dirty="0" err="1"/>
              <a:t>input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A </a:t>
            </a:r>
            <a:r>
              <a:rPr lang="de-DE" dirty="0" err="1"/>
              <a:t>bucket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storing</a:t>
            </a:r>
            <a:r>
              <a:rPr lang="de-DE" dirty="0"/>
              <a:t>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/>
              <a:t>InfluxDB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choosen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source </a:t>
            </a:r>
            <a:r>
              <a:rPr lang="de-DE" dirty="0" err="1"/>
              <a:t>first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/>
              <a:t>A time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select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required</a:t>
            </a:r>
            <a:r>
              <a:rPr lang="de-DE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filter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requirements</a:t>
            </a:r>
            <a:endParaRPr lang="de-DE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de-DE" dirty="0" err="1"/>
              <a:t>Offers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reducing</a:t>
            </a:r>
            <a:r>
              <a:rPr lang="de-DE" dirty="0"/>
              <a:t>, </a:t>
            </a:r>
            <a:r>
              <a:rPr lang="de-DE" dirty="0" err="1"/>
              <a:t>summing</a:t>
            </a:r>
            <a:r>
              <a:rPr lang="de-DE" dirty="0"/>
              <a:t>, </a:t>
            </a:r>
            <a:r>
              <a:rPr lang="de-DE" dirty="0" err="1"/>
              <a:t>interpreting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mapping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2">
              <a:buFont typeface="Wingdings" pitchFamily="2" charset="2"/>
              <a:buChar char="Ø"/>
            </a:pPr>
            <a:r>
              <a:rPr lang="de-DE" dirty="0" err="1"/>
              <a:t>Therefore</a:t>
            </a:r>
            <a:r>
              <a:rPr lang="de-DE" dirty="0"/>
              <a:t> </a:t>
            </a:r>
            <a:r>
              <a:rPr lang="de-DE" dirty="0" err="1"/>
              <a:t>Flux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analytics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7062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InfluxDB</a:t>
            </a:r>
            <a:r>
              <a:rPr lang="de-DE" dirty="0"/>
              <a:t> </a:t>
            </a:r>
            <a:r>
              <a:rPr lang="de-DE" dirty="0" err="1"/>
              <a:t>basics</a:t>
            </a:r>
            <a:r>
              <a:rPr lang="de-DE" dirty="0"/>
              <a:t> - </a:t>
            </a:r>
            <a:r>
              <a:rPr lang="de-DE" dirty="0" err="1"/>
              <a:t>Flux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 </a:t>
            </a:r>
            <a:r>
              <a:rPr lang="de-DE" dirty="0" err="1"/>
              <a:t>language</a:t>
            </a:r>
            <a:r>
              <a:rPr lang="de-DE" dirty="0"/>
              <a:t> (</a:t>
            </a:r>
            <a:r>
              <a:rPr lang="de-DE" dirty="0" err="1"/>
              <a:t>example</a:t>
            </a:r>
            <a:r>
              <a:rPr lang="de-DE" dirty="0"/>
              <a:t>)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182563" lvl="2" indent="0">
              <a:buNone/>
            </a:pPr>
            <a:r>
              <a:rPr lang="de-DE" dirty="0" err="1">
                <a:solidFill>
                  <a:schemeClr val="tx2"/>
                </a:solidFill>
                <a:latin typeface="Courier" pitchFamily="2" charset="0"/>
              </a:rPr>
              <a:t>from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de-DE" dirty="0" err="1">
                <a:solidFill>
                  <a:schemeClr val="tx1"/>
                </a:solidFill>
                <a:latin typeface="Courier" pitchFamily="2" charset="0"/>
              </a:rPr>
              <a:t>bucket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: </a:t>
            </a:r>
            <a:r>
              <a:rPr lang="de-DE" dirty="0">
                <a:solidFill>
                  <a:schemeClr val="accent3"/>
                </a:solidFill>
                <a:latin typeface="Courier" pitchFamily="2" charset="0"/>
              </a:rPr>
              <a:t>“</a:t>
            </a:r>
            <a:r>
              <a:rPr lang="de-DE" dirty="0" err="1">
                <a:solidFill>
                  <a:schemeClr val="accent3"/>
                </a:solidFill>
                <a:latin typeface="Courier" pitchFamily="2" charset="0"/>
              </a:rPr>
              <a:t>bird</a:t>
            </a:r>
            <a:r>
              <a:rPr lang="de-DE" dirty="0">
                <a:solidFill>
                  <a:schemeClr val="accent3"/>
                </a:solidFill>
                <a:latin typeface="Courier" pitchFamily="2" charset="0"/>
              </a:rPr>
              <a:t>-migration“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) </a:t>
            </a:r>
          </a:p>
          <a:p>
            <a:pPr marL="182563" lvl="2" indent="0">
              <a:buNone/>
            </a:pPr>
            <a:r>
              <a:rPr lang="de-DE" dirty="0">
                <a:latin typeface="Courier" pitchFamily="2" charset="0"/>
              </a:rPr>
              <a:t>	|&gt; </a:t>
            </a:r>
            <a:r>
              <a:rPr lang="de-DE" dirty="0" err="1">
                <a:solidFill>
                  <a:schemeClr val="tx2"/>
                </a:solidFill>
                <a:latin typeface="Courier" pitchFamily="2" charset="0"/>
              </a:rPr>
              <a:t>range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de-DE" dirty="0" err="1">
                <a:solidFill>
                  <a:schemeClr val="tx1"/>
                </a:solidFill>
                <a:latin typeface="Courier" pitchFamily="2" charset="0"/>
              </a:rPr>
              <a:t>start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: </a:t>
            </a:r>
            <a:r>
              <a:rPr lang="en-GB" dirty="0">
                <a:solidFill>
                  <a:schemeClr val="accent2"/>
                </a:solidFill>
                <a:latin typeface="Courier" pitchFamily="2" charset="0"/>
              </a:rPr>
              <a:t>2021-01-01T00:00:00Z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, </a:t>
            </a:r>
            <a:r>
              <a:rPr lang="de-DE" dirty="0" err="1">
                <a:solidFill>
                  <a:schemeClr val="tx1"/>
                </a:solidFill>
                <a:latin typeface="Courier" pitchFamily="2" charset="0"/>
              </a:rPr>
              <a:t>stop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: </a:t>
            </a:r>
            <a:r>
              <a:rPr lang="en-GB" dirty="0">
                <a:solidFill>
                  <a:schemeClr val="accent2"/>
                </a:solidFill>
                <a:latin typeface="Courier" pitchFamily="2" charset="0"/>
              </a:rPr>
              <a:t>2021-01-01T12:00:00Z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pPr marL="182563" lvl="2" indent="0">
              <a:buNone/>
            </a:pPr>
            <a:r>
              <a:rPr lang="de-DE" dirty="0">
                <a:latin typeface="Courier" pitchFamily="2" charset="0"/>
              </a:rPr>
              <a:t>	|&gt; </a:t>
            </a:r>
            <a:r>
              <a:rPr lang="de-DE" dirty="0" err="1">
                <a:solidFill>
                  <a:schemeClr val="tx2"/>
                </a:solidFill>
                <a:latin typeface="Courier" pitchFamily="2" charset="0"/>
              </a:rPr>
              <a:t>filter</a:t>
            </a:r>
            <a:r>
              <a:rPr lang="de-DE" dirty="0">
                <a:latin typeface="Courier" pitchFamily="2" charset="0"/>
              </a:rPr>
              <a:t> </a:t>
            </a:r>
            <a:r>
              <a:rPr lang="de-DE" dirty="0">
                <a:solidFill>
                  <a:schemeClr val="tx1"/>
                </a:solidFill>
                <a:latin typeface="Courier" pitchFamily="2" charset="0"/>
              </a:rPr>
              <a:t>(</a:t>
            </a:r>
            <a:r>
              <a:rPr lang="en-GB" dirty="0" err="1">
                <a:solidFill>
                  <a:schemeClr val="tx1"/>
                </a:solidFill>
                <a:latin typeface="Courier" pitchFamily="2" charset="0"/>
              </a:rPr>
              <a:t>fn</a:t>
            </a:r>
            <a:r>
              <a:rPr lang="en-GB" dirty="0">
                <a:solidFill>
                  <a:schemeClr val="tx1"/>
                </a:solidFill>
                <a:latin typeface="Courier" pitchFamily="2" charset="0"/>
              </a:rPr>
              <a:t>: (r) =&gt; </a:t>
            </a:r>
            <a:r>
              <a:rPr lang="en-GB" dirty="0" err="1">
                <a:solidFill>
                  <a:schemeClr val="tx1"/>
                </a:solidFill>
                <a:latin typeface="Courier" pitchFamily="2" charset="0"/>
              </a:rPr>
              <a:t>r._measurement</a:t>
            </a:r>
            <a:r>
              <a:rPr lang="en-GB" dirty="0">
                <a:solidFill>
                  <a:schemeClr val="tx1"/>
                </a:solidFill>
                <a:latin typeface="Courier" pitchFamily="2" charset="0"/>
              </a:rPr>
              <a:t> == </a:t>
            </a:r>
            <a:r>
              <a:rPr lang="en-GB" dirty="0">
                <a:solidFill>
                  <a:schemeClr val="accent3"/>
                </a:solidFill>
                <a:latin typeface="Courier" pitchFamily="2" charset="0"/>
              </a:rPr>
              <a:t>"location" </a:t>
            </a:r>
            <a:r>
              <a:rPr lang="en-GB" dirty="0">
                <a:solidFill>
                  <a:schemeClr val="tx2"/>
                </a:solidFill>
                <a:latin typeface="Courier" pitchFamily="2" charset="0"/>
              </a:rPr>
              <a:t>and</a:t>
            </a:r>
            <a:r>
              <a:rPr lang="en-GB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Courier" pitchFamily="2" charset="0"/>
              </a:rPr>
              <a:t>r._field</a:t>
            </a:r>
            <a:r>
              <a:rPr lang="en-GB" dirty="0">
                <a:solidFill>
                  <a:schemeClr val="tx1"/>
                </a:solidFill>
                <a:latin typeface="Courier" pitchFamily="2" charset="0"/>
              </a:rPr>
              <a:t> == </a:t>
            </a:r>
            <a:r>
              <a:rPr lang="en-GB" dirty="0">
                <a:solidFill>
                  <a:schemeClr val="accent3"/>
                </a:solidFill>
                <a:latin typeface="Courier" pitchFamily="2" charset="0"/>
              </a:rPr>
              <a:t>"</a:t>
            </a:r>
            <a:r>
              <a:rPr lang="en-GB" dirty="0" err="1">
                <a:solidFill>
                  <a:schemeClr val="accent3"/>
                </a:solidFill>
                <a:latin typeface="Courier" pitchFamily="2" charset="0"/>
              </a:rPr>
              <a:t>lat</a:t>
            </a:r>
            <a:r>
              <a:rPr lang="en-GB" dirty="0">
                <a:solidFill>
                  <a:schemeClr val="accent3"/>
                </a:solidFill>
                <a:latin typeface="Courier" pitchFamily="2" charset="0"/>
              </a:rPr>
              <a:t>" </a:t>
            </a:r>
            <a:r>
              <a:rPr lang="en-GB" dirty="0">
                <a:solidFill>
                  <a:schemeClr val="tx2"/>
                </a:solidFill>
                <a:latin typeface="Courier" pitchFamily="2" charset="0"/>
              </a:rPr>
              <a:t>and</a:t>
            </a:r>
            <a:r>
              <a:rPr lang="en-GB" dirty="0">
                <a:solidFill>
                  <a:schemeClr val="tx1"/>
                </a:solidFill>
                <a:latin typeface="Courier" pitchFamily="2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Courier" pitchFamily="2" charset="0"/>
              </a:rPr>
              <a:t>r.lat</a:t>
            </a:r>
            <a:r>
              <a:rPr lang="en-GB" dirty="0">
                <a:solidFill>
                  <a:schemeClr val="tx1"/>
                </a:solidFill>
                <a:latin typeface="Courier" pitchFamily="2" charset="0"/>
              </a:rPr>
              <a:t> == </a:t>
            </a:r>
            <a:r>
              <a:rPr lang="en-GB" dirty="0">
                <a:solidFill>
                  <a:schemeClr val="accent3"/>
                </a:solidFill>
                <a:latin typeface="Courier" pitchFamily="2" charset="0"/>
              </a:rPr>
              <a:t>"</a:t>
            </a:r>
            <a:r>
              <a:rPr lang="en-GB" dirty="0" err="1">
                <a:solidFill>
                  <a:schemeClr val="accent3"/>
                </a:solidFill>
                <a:latin typeface="Courier" pitchFamily="2" charset="0"/>
              </a:rPr>
              <a:t>lat</a:t>
            </a:r>
            <a:r>
              <a:rPr lang="en-DE" dirty="0">
                <a:solidFill>
                  <a:schemeClr val="accent3"/>
                </a:solidFill>
              </a:rPr>
              <a:t>"</a:t>
            </a:r>
            <a:r>
              <a:rPr lang="en-GB" dirty="0">
                <a:solidFill>
                  <a:schemeClr val="tx1"/>
                </a:solidFill>
                <a:latin typeface="Courier" pitchFamily="2" charset="0"/>
              </a:rPr>
              <a:t>)</a:t>
            </a:r>
          </a:p>
          <a:p>
            <a:pPr marL="182563" lvl="2" indent="0">
              <a:buNone/>
            </a:pPr>
            <a:endParaRPr lang="de-DE" dirty="0">
              <a:latin typeface="Courier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000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Comparing</a:t>
            </a:r>
            <a:r>
              <a:rPr lang="de-DE" dirty="0"/>
              <a:t> </a:t>
            </a:r>
            <a:r>
              <a:rPr lang="de-DE" dirty="0" err="1"/>
              <a:t>InfluxDB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databases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>
          <a:xfrm>
            <a:off x="1317766" y="1720036"/>
            <a:ext cx="2519800" cy="3047958"/>
          </a:xfrm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dirty="0" err="1"/>
              <a:t>Based</a:t>
            </a:r>
            <a:r>
              <a:rPr lang="de-DE" dirty="0"/>
              <a:t> on PostgreSQL</a:t>
            </a:r>
          </a:p>
          <a:p>
            <a:pPr marL="285750" indent="-285750">
              <a:buFontTx/>
              <a:buChar char="-"/>
            </a:pPr>
            <a:r>
              <a:rPr lang="de-DE" dirty="0" err="1"/>
              <a:t>Uses</a:t>
            </a:r>
            <a:r>
              <a:rPr lang="de-DE" dirty="0"/>
              <a:t> SQL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 </a:t>
            </a:r>
            <a:r>
              <a:rPr lang="de-DE" dirty="0" err="1"/>
              <a:t>language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Relational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Inferior </a:t>
            </a:r>
            <a:r>
              <a:rPr lang="de-DE" dirty="0" err="1"/>
              <a:t>performance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InfluxDB</a:t>
            </a:r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4B4E9C-5BC5-4F18-CDBA-98B1FD83D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381" y="1061679"/>
            <a:ext cx="1416106" cy="3792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0F105D-B4C1-1CC2-A2D5-D4BBAD167B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4068" y="1061679"/>
            <a:ext cx="1080879" cy="329385"/>
          </a:xfrm>
          <a:prstGeom prst="rect">
            <a:avLst/>
          </a:prstGeom>
        </p:spPr>
      </p:pic>
      <p:sp>
        <p:nvSpPr>
          <p:cNvPr id="10" name="Inhaltsplatzhalter 5">
            <a:extLst>
              <a:ext uri="{FF2B5EF4-FFF2-40B4-BE49-F238E27FC236}">
                <a16:creationId xmlns:a16="http://schemas.microsoft.com/office/drawing/2014/main" id="{67421038-3517-873A-0FDE-DCC3EA5BF6D8}"/>
              </a:ext>
            </a:extLst>
          </p:cNvPr>
          <p:cNvSpPr txBox="1">
            <a:spLocks/>
          </p:cNvSpPr>
          <p:nvPr/>
        </p:nvSpPr>
        <p:spPr bwMode="gray">
          <a:xfrm>
            <a:off x="5076056" y="1720036"/>
            <a:ext cx="2519800" cy="304795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0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Wingdings" charset="2"/>
              <a:buChar char="§"/>
              <a:defRPr sz="1400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2pPr>
            <a:lvl3pPr marL="363538" indent="-182563" algn="l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Symbol" charset="2"/>
              <a:buChar char="-"/>
              <a:defRPr sz="1400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3pPr>
            <a:lvl4pPr marL="541338" indent="-179388" algn="l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Symbol" charset="2"/>
              <a:buChar char="-"/>
              <a:defRPr sz="1400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4pPr>
            <a:lvl5pPr marL="714375" indent="-180975" algn="l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Symbol" charset="2"/>
              <a:buChar char="-"/>
              <a:defRPr sz="1400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Tx/>
              <a:buChar char="-"/>
            </a:pPr>
            <a:r>
              <a:rPr lang="de-DE" dirty="0"/>
              <a:t>Query Language </a:t>
            </a:r>
            <a:r>
              <a:rPr lang="de-DE" dirty="0" err="1"/>
              <a:t>PromQL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More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monitoring</a:t>
            </a:r>
            <a:r>
              <a:rPr lang="de-DE" dirty="0"/>
              <a:t> </a:t>
            </a:r>
            <a:r>
              <a:rPr lang="de-DE" dirty="0" err="1"/>
              <a:t>purposes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Less</a:t>
            </a:r>
            <a:r>
              <a:rPr lang="de-DE" dirty="0"/>
              <a:t> support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analytics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milliseconds</a:t>
            </a:r>
            <a:r>
              <a:rPr lang="de-DE" dirty="0"/>
              <a:t> </a:t>
            </a:r>
            <a:r>
              <a:rPr lang="de-DE" dirty="0" err="1"/>
              <a:t>stamps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InfluxDB‘s</a:t>
            </a:r>
            <a:r>
              <a:rPr lang="de-DE" dirty="0"/>
              <a:t> </a:t>
            </a:r>
            <a:r>
              <a:rPr lang="de-DE" dirty="0" err="1"/>
              <a:t>nanoseconds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 err="1"/>
              <a:t>Less</a:t>
            </a:r>
            <a:r>
              <a:rPr lang="de-DE" dirty="0"/>
              <a:t> </a:t>
            </a:r>
            <a:r>
              <a:rPr lang="de-DE" dirty="0" err="1"/>
              <a:t>resource</a:t>
            </a:r>
            <a:r>
              <a:rPr lang="de-DE" dirty="0"/>
              <a:t> </a:t>
            </a:r>
            <a:r>
              <a:rPr lang="de-DE" dirty="0" err="1"/>
              <a:t>usage</a:t>
            </a:r>
            <a:endParaRPr lang="de-DE" dirty="0"/>
          </a:p>
        </p:txBody>
      </p:sp>
      <p:sp>
        <p:nvSpPr>
          <p:cNvPr id="11" name="Inhaltsplatzhalter 5">
            <a:extLst>
              <a:ext uri="{FF2B5EF4-FFF2-40B4-BE49-F238E27FC236}">
                <a16:creationId xmlns:a16="http://schemas.microsoft.com/office/drawing/2014/main" id="{8B5D2CDF-5E59-13EC-B95E-5A8A0C0FA893}"/>
              </a:ext>
            </a:extLst>
          </p:cNvPr>
          <p:cNvSpPr txBox="1">
            <a:spLocks/>
          </p:cNvSpPr>
          <p:nvPr/>
        </p:nvSpPr>
        <p:spPr bwMode="gray">
          <a:xfrm>
            <a:off x="254788" y="3927484"/>
            <a:ext cx="7668852" cy="38719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0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180975" indent="-180975" algn="l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Wingdings" charset="2"/>
              <a:buChar char="§"/>
              <a:defRPr sz="1400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2pPr>
            <a:lvl3pPr marL="363538" indent="-182563" algn="l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Symbol" charset="2"/>
              <a:buChar char="-"/>
              <a:defRPr sz="1400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3pPr>
            <a:lvl4pPr marL="541338" indent="-179388" algn="l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Symbol" charset="2"/>
              <a:buChar char="-"/>
              <a:defRPr sz="1400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4pPr>
            <a:lvl5pPr marL="714375" indent="-180975" algn="l" defTabSz="914400" rtl="0" eaLnBrk="1" latinLnBrk="0" hangingPunct="1">
              <a:spcBef>
                <a:spcPts val="200"/>
              </a:spcBef>
              <a:spcAft>
                <a:spcPts val="0"/>
              </a:spcAft>
              <a:buFont typeface="Symbol" charset="2"/>
              <a:buChar char="-"/>
              <a:defRPr sz="1400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Cloud: AWS (Amazon </a:t>
            </a:r>
            <a:r>
              <a:rPr lang="de-DE" dirty="0" err="1"/>
              <a:t>timestream</a:t>
            </a:r>
            <a:r>
              <a:rPr lang="de-DE" dirty="0"/>
              <a:t>) </a:t>
            </a:r>
            <a:r>
              <a:rPr lang="de-DE" dirty="0" err="1"/>
              <a:t>or</a:t>
            </a:r>
            <a:r>
              <a:rPr lang="de-DE" dirty="0"/>
              <a:t> Azure(Azure Time </a:t>
            </a:r>
            <a:r>
              <a:rPr lang="de-DE" dirty="0" err="1"/>
              <a:t>Insights</a:t>
            </a:r>
            <a:r>
              <a:rPr lang="de-DE" dirty="0"/>
              <a:t>) </a:t>
            </a:r>
            <a:r>
              <a:rPr lang="de-DE" dirty="0" err="1"/>
              <a:t>prefer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cloud</a:t>
            </a:r>
            <a:r>
              <a:rPr lang="de-DE" dirty="0"/>
              <a:t> native </a:t>
            </a:r>
            <a:r>
              <a:rPr lang="de-DE" dirty="0" err="1"/>
              <a:t>database</a:t>
            </a:r>
            <a:r>
              <a:rPr lang="de-DE" dirty="0"/>
              <a:t> due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infrastructure</a:t>
            </a:r>
            <a:endParaRPr lang="de-DE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38F8A9-C542-3061-EE02-851B000A37E5}"/>
              </a:ext>
            </a:extLst>
          </p:cNvPr>
          <p:cNvSpPr txBox="1"/>
          <p:nvPr/>
        </p:nvSpPr>
        <p:spPr>
          <a:xfrm>
            <a:off x="2771800" y="1262608"/>
            <a:ext cx="20037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DE" sz="1400" dirty="0">
                <a:solidFill>
                  <a:schemeClr val="bg2"/>
                </a:solidFill>
              </a:rPr>
              <a:t>[4]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3B7032-45B5-F96A-F0A0-2A683153FBB8}"/>
              </a:ext>
            </a:extLst>
          </p:cNvPr>
          <p:cNvSpPr txBox="1"/>
          <p:nvPr/>
        </p:nvSpPr>
        <p:spPr>
          <a:xfrm>
            <a:off x="6336196" y="1282251"/>
            <a:ext cx="20037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DE" sz="1400" dirty="0">
                <a:solidFill>
                  <a:schemeClr val="bg2"/>
                </a:solidFill>
              </a:rPr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20140360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Classification </a:t>
            </a:r>
            <a:r>
              <a:rPr lang="de-DE" dirty="0" err="1"/>
              <a:t>using</a:t>
            </a:r>
            <a:r>
              <a:rPr lang="de-DE" dirty="0"/>
              <a:t> Naive Bayes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Probabilistic</a:t>
            </a:r>
            <a:r>
              <a:rPr lang="de-DE" dirty="0"/>
              <a:t> </a:t>
            </a:r>
            <a:r>
              <a:rPr lang="de-DE" dirty="0" err="1"/>
              <a:t>classifier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predict</a:t>
            </a:r>
            <a:r>
              <a:rPr lang="de-DE" dirty="0"/>
              <a:t> a probable </a:t>
            </a:r>
            <a:r>
              <a:rPr lang="de-DE" dirty="0" err="1"/>
              <a:t>outcome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a </a:t>
            </a:r>
            <a:r>
              <a:rPr lang="de-DE" dirty="0" err="1"/>
              <a:t>field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Bayes Theorem: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 </a:t>
            </a:r>
            <a:r>
              <a:rPr lang="de-DE" dirty="0" err="1"/>
              <a:t>distribution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a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classes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calculated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an </a:t>
            </a:r>
            <a:r>
              <a:rPr lang="de-DE" dirty="0" err="1"/>
              <a:t>observation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an </a:t>
            </a:r>
            <a:r>
              <a:rPr lang="de-DE" dirty="0" err="1"/>
              <a:t>input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classifier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determine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highest</a:t>
            </a:r>
            <a:r>
              <a:rPr lang="de-DE" dirty="0"/>
              <a:t> </a:t>
            </a:r>
            <a:r>
              <a:rPr lang="de-DE" dirty="0" err="1"/>
              <a:t>probability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predicted</a:t>
            </a:r>
            <a:r>
              <a:rPr lang="de-DE" dirty="0"/>
              <a:t> </a:t>
            </a:r>
            <a:r>
              <a:rPr lang="de-DE" dirty="0" err="1"/>
              <a:t>given</a:t>
            </a:r>
            <a:r>
              <a:rPr lang="de-DE" dirty="0"/>
              <a:t> a </a:t>
            </a:r>
            <a:r>
              <a:rPr lang="de-DE" dirty="0" err="1"/>
              <a:t>field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Example</a:t>
            </a:r>
            <a:r>
              <a:rPr lang="de-DE" dirty="0"/>
              <a:t>:</a:t>
            </a:r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30D7724-2F44-F48C-C82B-D2ABD46D2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824" y="1311610"/>
            <a:ext cx="1970506" cy="657932"/>
          </a:xfrm>
          <a:prstGeom prst="rect">
            <a:avLst/>
          </a:prstGeom>
        </p:spPr>
      </p:pic>
      <p:pic>
        <p:nvPicPr>
          <p:cNvPr id="10" name="Picture 9" descr="A picture containing text, watch&#10;&#10;Description automatically generated">
            <a:extLst>
              <a:ext uri="{FF2B5EF4-FFF2-40B4-BE49-F238E27FC236}">
                <a16:creationId xmlns:a16="http://schemas.microsoft.com/office/drawing/2014/main" id="{3C3B17EC-09D2-84A7-74D1-F68CC6906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9684" y="2571091"/>
            <a:ext cx="1383370" cy="298317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B4116677-C4AB-0FCB-B58C-DD20FC0628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3848" y="3615866"/>
            <a:ext cx="2088232" cy="40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271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4" name="Objek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Project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Introducing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</a:t>
            </a:r>
            <a:r>
              <a:rPr lang="de-DE" dirty="0" err="1"/>
              <a:t>implemented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42981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-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Process</a:t>
            </a:r>
            <a:r>
              <a:rPr lang="de-DE" dirty="0"/>
              <a:t> a large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NoSQL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InfluxDB</a:t>
            </a:r>
            <a:endParaRPr lang="de-DE" dirty="0"/>
          </a:p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 </a:t>
            </a:r>
            <a:r>
              <a:rPr lang="de-DE" dirty="0" err="1"/>
              <a:t>Grafana</a:t>
            </a:r>
            <a:r>
              <a:rPr lang="de-DE" dirty="0"/>
              <a:t> Dashboard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contructed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visualize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data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parsed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Python and </a:t>
            </a:r>
            <a:r>
              <a:rPr lang="de-DE" dirty="0" err="1"/>
              <a:t>processed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InfluxDB</a:t>
            </a:r>
            <a:endParaRPr lang="de-DE" dirty="0"/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Functional</a:t>
            </a:r>
            <a:r>
              <a:rPr lang="de-DE" dirty="0"/>
              <a:t> </a:t>
            </a:r>
            <a:r>
              <a:rPr lang="de-DE" dirty="0" err="1"/>
              <a:t>Programming</a:t>
            </a:r>
            <a:endParaRPr lang="de-DE" dirty="0"/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Python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library</a:t>
            </a:r>
            <a:r>
              <a:rPr lang="de-DE" dirty="0"/>
              <a:t> </a:t>
            </a:r>
            <a:r>
              <a:rPr lang="de-DE" dirty="0" err="1"/>
              <a:t>provided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InfluxDB</a:t>
            </a:r>
            <a:endParaRPr lang="de-DE" dirty="0"/>
          </a:p>
          <a:p>
            <a:pPr lvl="1" indent="0">
              <a:buNone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Classification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Flux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11688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– The </a:t>
            </a:r>
            <a:r>
              <a:rPr lang="de-DE" dirty="0" err="1"/>
              <a:t>dataset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Values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represent</a:t>
            </a:r>
            <a:r>
              <a:rPr lang="de-DE" dirty="0"/>
              <a:t> </a:t>
            </a:r>
            <a:r>
              <a:rPr lang="de-DE" dirty="0" err="1"/>
              <a:t>measured</a:t>
            </a:r>
            <a:r>
              <a:rPr lang="de-DE" dirty="0"/>
              <a:t> </a:t>
            </a:r>
            <a:r>
              <a:rPr lang="de-DE" dirty="0" err="1"/>
              <a:t>bird</a:t>
            </a:r>
            <a:r>
              <a:rPr lang="de-DE" dirty="0"/>
              <a:t> </a:t>
            </a:r>
            <a:r>
              <a:rPr lang="de-DE" dirty="0" err="1"/>
              <a:t>locations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a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Stored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CSV-file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Contains</a:t>
            </a:r>
            <a:r>
              <a:rPr lang="de-DE" dirty="0"/>
              <a:t> 89869 </a:t>
            </a:r>
            <a:r>
              <a:rPr lang="de-DE" dirty="0" err="1"/>
              <a:t>measurements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Time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2009-2016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50 individual </a:t>
            </a:r>
            <a:r>
              <a:rPr lang="de-DE" dirty="0" err="1"/>
              <a:t>birds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7B00EDE7-F94F-1CD7-E182-7EE277B55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9296" y="2055312"/>
            <a:ext cx="6651529" cy="259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37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-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BD3483-94CF-DE20-FD60-18E688775DA8}"/>
              </a:ext>
            </a:extLst>
          </p:cNvPr>
          <p:cNvSpPr/>
          <p:nvPr/>
        </p:nvSpPr>
        <p:spPr>
          <a:xfrm>
            <a:off x="575556" y="2465337"/>
            <a:ext cx="1368152" cy="57606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en-DE" sz="1400" dirty="0"/>
              <a:t>Python Script</a:t>
            </a:r>
          </a:p>
        </p:txBody>
      </p:sp>
      <p:pic>
        <p:nvPicPr>
          <p:cNvPr id="8" name="Graphic 7" descr="Document outline">
            <a:extLst>
              <a:ext uri="{FF2B5EF4-FFF2-40B4-BE49-F238E27FC236}">
                <a16:creationId xmlns:a16="http://schemas.microsoft.com/office/drawing/2014/main" id="{8C838CC3-034F-B616-4CE9-F1368237E5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2432" y="1095586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C88F42-4069-2A46-19B6-04F02849D0B4}"/>
              </a:ext>
            </a:extLst>
          </p:cNvPr>
          <p:cNvSpPr txBox="1"/>
          <p:nvPr/>
        </p:nvSpPr>
        <p:spPr>
          <a:xfrm>
            <a:off x="1619672" y="1550937"/>
            <a:ext cx="2124236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GB" sz="1100" dirty="0">
                <a:solidFill>
                  <a:schemeClr val="bg2"/>
                </a:solidFill>
                <a:latin typeface="Courier" pitchFamily="2" charset="0"/>
              </a:rPr>
              <a:t>bird-migration-</a:t>
            </a:r>
            <a:r>
              <a:rPr lang="en-GB" sz="1100" dirty="0" err="1">
                <a:solidFill>
                  <a:schemeClr val="bg2"/>
                </a:solidFill>
                <a:latin typeface="Courier" pitchFamily="2" charset="0"/>
              </a:rPr>
              <a:t>values.csv</a:t>
            </a:r>
            <a:endParaRPr lang="en-DE" sz="1100" dirty="0" err="1">
              <a:solidFill>
                <a:schemeClr val="bg2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F1C5F4F-5893-5F2E-3D0F-83FA3C2F935D}"/>
              </a:ext>
            </a:extLst>
          </p:cNvPr>
          <p:cNvCxnSpPr>
            <a:cxnSpLocks/>
            <a:stCxn id="8" idx="2"/>
            <a:endCxn id="5" idx="0"/>
          </p:cNvCxnSpPr>
          <p:nvPr/>
        </p:nvCxnSpPr>
        <p:spPr>
          <a:xfrm>
            <a:off x="1259632" y="2009986"/>
            <a:ext cx="0" cy="45535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667A5FA-3848-07DF-CB43-2119FFF66FEF}"/>
              </a:ext>
            </a:extLst>
          </p:cNvPr>
          <p:cNvSpPr/>
          <p:nvPr/>
        </p:nvSpPr>
        <p:spPr>
          <a:xfrm>
            <a:off x="3887924" y="2463738"/>
            <a:ext cx="1368152" cy="57606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en-DE" sz="1400" dirty="0"/>
              <a:t>InfluxDB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015654A-00AB-6BEE-D9E7-05ADC7AC3093}"/>
              </a:ext>
            </a:extLst>
          </p:cNvPr>
          <p:cNvCxnSpPr>
            <a:cxnSpLocks/>
            <a:stCxn id="5" idx="3"/>
            <a:endCxn id="15" idx="1"/>
          </p:cNvCxnSpPr>
          <p:nvPr/>
        </p:nvCxnSpPr>
        <p:spPr>
          <a:xfrm flipV="1">
            <a:off x="1943708" y="2751770"/>
            <a:ext cx="1944216" cy="1599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0793950-331D-C251-7CFF-D432288742CB}"/>
              </a:ext>
            </a:extLst>
          </p:cNvPr>
          <p:cNvSpPr txBox="1"/>
          <p:nvPr/>
        </p:nvSpPr>
        <p:spPr>
          <a:xfrm>
            <a:off x="2640440" y="2487111"/>
            <a:ext cx="50654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GB" sz="1100" dirty="0">
                <a:solidFill>
                  <a:schemeClr val="bg2"/>
                </a:solidFill>
              </a:rPr>
              <a:t>w</a:t>
            </a:r>
            <a:r>
              <a:rPr lang="en-DE" sz="1100" dirty="0">
                <a:solidFill>
                  <a:schemeClr val="bg2"/>
                </a:solidFill>
              </a:rPr>
              <a:t>rites to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1E4FF9-94FA-C50F-FD9E-2F16F853E139}"/>
              </a:ext>
            </a:extLst>
          </p:cNvPr>
          <p:cNvSpPr txBox="1"/>
          <p:nvPr/>
        </p:nvSpPr>
        <p:spPr>
          <a:xfrm>
            <a:off x="2250954" y="2858182"/>
            <a:ext cx="1412246" cy="36420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i="1" dirty="0" err="1">
                <a:solidFill>
                  <a:schemeClr val="bg2"/>
                </a:solidFill>
              </a:rPr>
              <a:t>Functional</a:t>
            </a:r>
            <a:r>
              <a:rPr lang="de-DE" sz="1100" i="1" dirty="0">
                <a:solidFill>
                  <a:schemeClr val="bg2"/>
                </a:solidFill>
              </a:rPr>
              <a:t> </a:t>
            </a:r>
            <a:r>
              <a:rPr lang="de-DE" sz="1100" i="1" dirty="0" err="1">
                <a:solidFill>
                  <a:schemeClr val="bg2"/>
                </a:solidFill>
              </a:rPr>
              <a:t>Programming</a:t>
            </a:r>
            <a:endParaRPr lang="de-DE" sz="1100" i="1" dirty="0">
              <a:solidFill>
                <a:schemeClr val="bg2"/>
              </a:solidFill>
            </a:endParaRP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i="1" dirty="0" err="1">
                <a:solidFill>
                  <a:schemeClr val="bg2"/>
                </a:solidFill>
              </a:rPr>
              <a:t>InfluxDB</a:t>
            </a:r>
            <a:r>
              <a:rPr lang="de-DE" sz="1100" i="1" dirty="0">
                <a:solidFill>
                  <a:schemeClr val="bg2"/>
                </a:solidFill>
              </a:rPr>
              <a:t> Python Library</a:t>
            </a:r>
            <a:endParaRPr lang="en-DE" sz="1100" i="1" dirty="0">
              <a:solidFill>
                <a:schemeClr val="bg2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AA51810-460E-A6E9-3299-6F2923080287}"/>
              </a:ext>
            </a:extLst>
          </p:cNvPr>
          <p:cNvSpPr/>
          <p:nvPr/>
        </p:nvSpPr>
        <p:spPr>
          <a:xfrm>
            <a:off x="6660232" y="2463738"/>
            <a:ext cx="1368152" cy="57606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en-DE" sz="1400" dirty="0"/>
              <a:t>Grafana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8400D89-B11D-4FAE-1E3C-A3BEEDE25EE8}"/>
              </a:ext>
            </a:extLst>
          </p:cNvPr>
          <p:cNvCxnSpPr>
            <a:cxnSpLocks/>
            <a:stCxn id="24" idx="1"/>
            <a:endCxn id="15" idx="3"/>
          </p:cNvCxnSpPr>
          <p:nvPr/>
        </p:nvCxnSpPr>
        <p:spPr>
          <a:xfrm flipH="1">
            <a:off x="5256076" y="2751770"/>
            <a:ext cx="1404156" cy="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3EB5DF1-06E0-4CBD-1C96-82E44334D091}"/>
              </a:ext>
            </a:extLst>
          </p:cNvPr>
          <p:cNvSpPr txBox="1"/>
          <p:nvPr/>
        </p:nvSpPr>
        <p:spPr>
          <a:xfrm>
            <a:off x="5617515" y="2487111"/>
            <a:ext cx="681277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dirty="0">
                <a:solidFill>
                  <a:schemeClr val="bg2"/>
                </a:solidFill>
              </a:rPr>
              <a:t>Data source</a:t>
            </a:r>
            <a:endParaRPr lang="en-DE" sz="1100" dirty="0">
              <a:solidFill>
                <a:schemeClr val="bg2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41816B-C301-C6A8-39EA-721C190420E0}"/>
              </a:ext>
            </a:extLst>
          </p:cNvPr>
          <p:cNvSpPr txBox="1"/>
          <p:nvPr/>
        </p:nvSpPr>
        <p:spPr>
          <a:xfrm>
            <a:off x="6970006" y="3147814"/>
            <a:ext cx="748603" cy="36420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i="1" dirty="0" err="1">
                <a:solidFill>
                  <a:schemeClr val="bg2"/>
                </a:solidFill>
              </a:rPr>
              <a:t>Visualization</a:t>
            </a:r>
            <a:endParaRPr lang="de-DE" sz="1100" i="1" dirty="0">
              <a:solidFill>
                <a:schemeClr val="bg2"/>
              </a:solidFill>
            </a:endParaRP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i="1" dirty="0">
                <a:solidFill>
                  <a:schemeClr val="bg2"/>
                </a:solidFill>
              </a:rPr>
              <a:t>Classification</a:t>
            </a:r>
            <a:endParaRPr lang="en-DE" sz="1100" i="1" dirty="0">
              <a:solidFill>
                <a:schemeClr val="bg2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5E3649-9DAB-B256-FFCF-8EA75A873B10}"/>
              </a:ext>
            </a:extLst>
          </p:cNvPr>
          <p:cNvSpPr txBox="1"/>
          <p:nvPr/>
        </p:nvSpPr>
        <p:spPr>
          <a:xfrm>
            <a:off x="5833492" y="2847153"/>
            <a:ext cx="22923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i="1" dirty="0" err="1">
                <a:solidFill>
                  <a:schemeClr val="bg2"/>
                </a:solidFill>
              </a:rPr>
              <a:t>Flux</a:t>
            </a:r>
            <a:endParaRPr lang="en-DE" sz="1100" i="1" dirty="0">
              <a:solidFill>
                <a:schemeClr val="bg2"/>
              </a:solidFill>
            </a:endParaRP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56771FE0-3D59-9ECC-1D18-61BB4853F9AB}"/>
              </a:ext>
            </a:extLst>
          </p:cNvPr>
          <p:cNvCxnSpPr>
            <a:stCxn id="35" idx="2"/>
            <a:endCxn id="30" idx="1"/>
          </p:cNvCxnSpPr>
          <p:nvPr/>
        </p:nvCxnSpPr>
        <p:spPr>
          <a:xfrm rot="16200000" flipH="1">
            <a:off x="6302314" y="2662222"/>
            <a:ext cx="313485" cy="1021899"/>
          </a:xfrm>
          <a:prstGeom prst="bentConnector2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4381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- </a:t>
            </a:r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BD3483-94CF-DE20-FD60-18E688775DA8}"/>
              </a:ext>
            </a:extLst>
          </p:cNvPr>
          <p:cNvSpPr/>
          <p:nvPr/>
        </p:nvSpPr>
        <p:spPr>
          <a:xfrm>
            <a:off x="575556" y="2465337"/>
            <a:ext cx="1368152" cy="57606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en-DE" sz="1400" dirty="0"/>
              <a:t>Python Script</a:t>
            </a:r>
          </a:p>
        </p:txBody>
      </p:sp>
      <p:pic>
        <p:nvPicPr>
          <p:cNvPr id="8" name="Graphic 7" descr="Document outline">
            <a:extLst>
              <a:ext uri="{FF2B5EF4-FFF2-40B4-BE49-F238E27FC236}">
                <a16:creationId xmlns:a16="http://schemas.microsoft.com/office/drawing/2014/main" id="{8C838CC3-034F-B616-4CE9-F1368237E5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2432" y="1095586"/>
            <a:ext cx="914400" cy="914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C88F42-4069-2A46-19B6-04F02849D0B4}"/>
              </a:ext>
            </a:extLst>
          </p:cNvPr>
          <p:cNvSpPr txBox="1"/>
          <p:nvPr/>
        </p:nvSpPr>
        <p:spPr>
          <a:xfrm>
            <a:off x="1619672" y="1550937"/>
            <a:ext cx="2124236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GB" sz="1100" dirty="0">
                <a:solidFill>
                  <a:schemeClr val="bg2"/>
                </a:solidFill>
                <a:latin typeface="Courier" pitchFamily="2" charset="0"/>
              </a:rPr>
              <a:t>bird-migration-</a:t>
            </a:r>
            <a:r>
              <a:rPr lang="en-GB" sz="1100" dirty="0" err="1">
                <a:solidFill>
                  <a:schemeClr val="bg2"/>
                </a:solidFill>
                <a:latin typeface="Courier" pitchFamily="2" charset="0"/>
              </a:rPr>
              <a:t>values.csv</a:t>
            </a:r>
            <a:endParaRPr lang="en-DE" sz="1100" dirty="0" err="1">
              <a:solidFill>
                <a:schemeClr val="bg2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F1C5F4F-5893-5F2E-3D0F-83FA3C2F935D}"/>
              </a:ext>
            </a:extLst>
          </p:cNvPr>
          <p:cNvCxnSpPr>
            <a:cxnSpLocks/>
            <a:stCxn id="8" idx="2"/>
            <a:endCxn id="5" idx="0"/>
          </p:cNvCxnSpPr>
          <p:nvPr/>
        </p:nvCxnSpPr>
        <p:spPr>
          <a:xfrm>
            <a:off x="1259632" y="2009986"/>
            <a:ext cx="0" cy="455351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667A5FA-3848-07DF-CB43-2119FFF66FEF}"/>
              </a:ext>
            </a:extLst>
          </p:cNvPr>
          <p:cNvSpPr/>
          <p:nvPr/>
        </p:nvSpPr>
        <p:spPr>
          <a:xfrm>
            <a:off x="3887924" y="2463738"/>
            <a:ext cx="1368152" cy="57606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en-DE" sz="1400" dirty="0"/>
              <a:t>InfluxDB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015654A-00AB-6BEE-D9E7-05ADC7AC3093}"/>
              </a:ext>
            </a:extLst>
          </p:cNvPr>
          <p:cNvCxnSpPr>
            <a:cxnSpLocks/>
            <a:stCxn id="5" idx="3"/>
            <a:endCxn id="15" idx="1"/>
          </p:cNvCxnSpPr>
          <p:nvPr/>
        </p:nvCxnSpPr>
        <p:spPr>
          <a:xfrm flipV="1">
            <a:off x="1943708" y="2751770"/>
            <a:ext cx="1944216" cy="1599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0793950-331D-C251-7CFF-D432288742CB}"/>
              </a:ext>
            </a:extLst>
          </p:cNvPr>
          <p:cNvSpPr txBox="1"/>
          <p:nvPr/>
        </p:nvSpPr>
        <p:spPr>
          <a:xfrm>
            <a:off x="2640440" y="2487111"/>
            <a:ext cx="506549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GB" sz="1100" dirty="0">
                <a:solidFill>
                  <a:schemeClr val="bg2"/>
                </a:solidFill>
              </a:rPr>
              <a:t>w</a:t>
            </a:r>
            <a:r>
              <a:rPr lang="en-DE" sz="1100" dirty="0">
                <a:solidFill>
                  <a:schemeClr val="bg2"/>
                </a:solidFill>
              </a:rPr>
              <a:t>rites to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A1E4FF9-94FA-C50F-FD9E-2F16F853E139}"/>
              </a:ext>
            </a:extLst>
          </p:cNvPr>
          <p:cNvSpPr txBox="1"/>
          <p:nvPr/>
        </p:nvSpPr>
        <p:spPr>
          <a:xfrm>
            <a:off x="2250954" y="2858182"/>
            <a:ext cx="1412246" cy="36420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i="1" dirty="0" err="1">
                <a:solidFill>
                  <a:schemeClr val="bg2"/>
                </a:solidFill>
              </a:rPr>
              <a:t>Functional</a:t>
            </a:r>
            <a:r>
              <a:rPr lang="de-DE" sz="1100" i="1" dirty="0">
                <a:solidFill>
                  <a:schemeClr val="bg2"/>
                </a:solidFill>
              </a:rPr>
              <a:t> </a:t>
            </a:r>
            <a:r>
              <a:rPr lang="de-DE" sz="1100" i="1" dirty="0" err="1">
                <a:solidFill>
                  <a:schemeClr val="bg2"/>
                </a:solidFill>
              </a:rPr>
              <a:t>Programming</a:t>
            </a:r>
            <a:endParaRPr lang="de-DE" sz="1100" i="1" dirty="0">
              <a:solidFill>
                <a:schemeClr val="bg2"/>
              </a:solidFill>
            </a:endParaRP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i="1" dirty="0" err="1">
                <a:solidFill>
                  <a:schemeClr val="bg2"/>
                </a:solidFill>
              </a:rPr>
              <a:t>InfluxDB</a:t>
            </a:r>
            <a:r>
              <a:rPr lang="de-DE" sz="1100" i="1" dirty="0">
                <a:solidFill>
                  <a:schemeClr val="bg2"/>
                </a:solidFill>
              </a:rPr>
              <a:t> Python Library</a:t>
            </a:r>
            <a:endParaRPr lang="en-DE" sz="1100" i="1" dirty="0">
              <a:solidFill>
                <a:schemeClr val="bg2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AA51810-460E-A6E9-3299-6F2923080287}"/>
              </a:ext>
            </a:extLst>
          </p:cNvPr>
          <p:cNvSpPr/>
          <p:nvPr/>
        </p:nvSpPr>
        <p:spPr>
          <a:xfrm>
            <a:off x="6660232" y="2463738"/>
            <a:ext cx="1368152" cy="57606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200"/>
              </a:spcBef>
            </a:pPr>
            <a:r>
              <a:rPr lang="en-DE" sz="1400" dirty="0"/>
              <a:t>Grafana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8400D89-B11D-4FAE-1E3C-A3BEEDE25EE8}"/>
              </a:ext>
            </a:extLst>
          </p:cNvPr>
          <p:cNvCxnSpPr>
            <a:cxnSpLocks/>
            <a:stCxn id="24" idx="1"/>
            <a:endCxn id="15" idx="3"/>
          </p:cNvCxnSpPr>
          <p:nvPr/>
        </p:nvCxnSpPr>
        <p:spPr>
          <a:xfrm flipH="1">
            <a:off x="5256076" y="2751770"/>
            <a:ext cx="1404156" cy="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3EB5DF1-06E0-4CBD-1C96-82E44334D091}"/>
              </a:ext>
            </a:extLst>
          </p:cNvPr>
          <p:cNvSpPr txBox="1"/>
          <p:nvPr/>
        </p:nvSpPr>
        <p:spPr>
          <a:xfrm>
            <a:off x="5617515" y="2487111"/>
            <a:ext cx="681277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dirty="0">
                <a:solidFill>
                  <a:schemeClr val="bg2"/>
                </a:solidFill>
              </a:rPr>
              <a:t>Data source</a:t>
            </a:r>
            <a:endParaRPr lang="en-DE" sz="1100" dirty="0">
              <a:solidFill>
                <a:schemeClr val="bg2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41816B-C301-C6A8-39EA-721C190420E0}"/>
              </a:ext>
            </a:extLst>
          </p:cNvPr>
          <p:cNvSpPr txBox="1"/>
          <p:nvPr/>
        </p:nvSpPr>
        <p:spPr>
          <a:xfrm>
            <a:off x="6970006" y="3147814"/>
            <a:ext cx="748603" cy="36420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i="1" dirty="0" err="1">
                <a:solidFill>
                  <a:schemeClr val="bg2"/>
                </a:solidFill>
              </a:rPr>
              <a:t>Visualization</a:t>
            </a:r>
            <a:endParaRPr lang="de-DE" sz="1100" i="1" dirty="0">
              <a:solidFill>
                <a:schemeClr val="bg2"/>
              </a:solidFill>
            </a:endParaRPr>
          </a:p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i="1" dirty="0">
                <a:solidFill>
                  <a:schemeClr val="bg2"/>
                </a:solidFill>
              </a:rPr>
              <a:t>Classification</a:t>
            </a:r>
            <a:endParaRPr lang="en-DE" sz="1100" i="1" dirty="0">
              <a:solidFill>
                <a:schemeClr val="bg2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5E3649-9DAB-B256-FFCF-8EA75A873B10}"/>
              </a:ext>
            </a:extLst>
          </p:cNvPr>
          <p:cNvSpPr txBox="1"/>
          <p:nvPr/>
        </p:nvSpPr>
        <p:spPr>
          <a:xfrm>
            <a:off x="5833492" y="2847153"/>
            <a:ext cx="22923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de-DE" sz="1100" i="1" dirty="0" err="1">
                <a:solidFill>
                  <a:schemeClr val="bg2"/>
                </a:solidFill>
              </a:rPr>
              <a:t>Flux</a:t>
            </a:r>
            <a:endParaRPr lang="en-DE" sz="1100" i="1" dirty="0">
              <a:solidFill>
                <a:schemeClr val="bg2"/>
              </a:solidFill>
            </a:endParaRP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56771FE0-3D59-9ECC-1D18-61BB4853F9AB}"/>
              </a:ext>
            </a:extLst>
          </p:cNvPr>
          <p:cNvCxnSpPr>
            <a:stCxn id="35" idx="2"/>
            <a:endCxn id="30" idx="1"/>
          </p:cNvCxnSpPr>
          <p:nvPr/>
        </p:nvCxnSpPr>
        <p:spPr>
          <a:xfrm rot="16200000" flipH="1">
            <a:off x="6302314" y="2662222"/>
            <a:ext cx="313485" cy="1021899"/>
          </a:xfrm>
          <a:prstGeom prst="bentConnector2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E2C4BB84-BDC8-6C69-87B8-874C50579DC5}"/>
              </a:ext>
            </a:extLst>
          </p:cNvPr>
          <p:cNvSpPr/>
          <p:nvPr/>
        </p:nvSpPr>
        <p:spPr>
          <a:xfrm>
            <a:off x="323528" y="2009986"/>
            <a:ext cx="8244916" cy="185790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180975" indent="-180975" algn="ctr">
              <a:spcBef>
                <a:spcPts val="200"/>
              </a:spcBef>
              <a:buFont typeface="Calibri" panose="020F0502020204030204" pitchFamily="34" charset="0"/>
              <a:buChar char="▪"/>
            </a:pPr>
            <a:endParaRPr lang="en-DE" sz="1400" dirty="0" err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7FEF4E-928C-F493-EE5A-B73BB3913BA2}"/>
              </a:ext>
            </a:extLst>
          </p:cNvPr>
          <p:cNvSpPr txBox="1"/>
          <p:nvPr/>
        </p:nvSpPr>
        <p:spPr>
          <a:xfrm>
            <a:off x="7349841" y="1740536"/>
            <a:ext cx="1218603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GB" sz="1400" dirty="0">
                <a:solidFill>
                  <a:schemeClr val="accent5"/>
                </a:solidFill>
              </a:rPr>
              <a:t>D</a:t>
            </a:r>
            <a:r>
              <a:rPr lang="en-DE" sz="1400" dirty="0">
                <a:solidFill>
                  <a:schemeClr val="accent5"/>
                </a:solidFill>
              </a:rPr>
              <a:t>ocker-compose</a:t>
            </a:r>
          </a:p>
        </p:txBody>
      </p:sp>
    </p:spTree>
    <p:extLst>
      <p:ext uri="{BB962C8B-B14F-4D97-AF65-F5344CB8AC3E}">
        <p14:creationId xmlns:p14="http://schemas.microsoft.com/office/powerpoint/2010/main" val="41514315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– Setting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infrastructure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Local</a:t>
            </a:r>
            <a:r>
              <a:rPr lang="de-DE" dirty="0"/>
              <a:t> </a:t>
            </a:r>
            <a:r>
              <a:rPr lang="de-DE" dirty="0" err="1"/>
              <a:t>instances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InfluxDB</a:t>
            </a:r>
            <a:r>
              <a:rPr lang="de-DE" dirty="0"/>
              <a:t> and </a:t>
            </a:r>
            <a:r>
              <a:rPr lang="de-DE" dirty="0" err="1"/>
              <a:t>Grafana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Docker/</a:t>
            </a:r>
            <a:r>
              <a:rPr lang="de-DE" dirty="0" err="1"/>
              <a:t>docker-compose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official</a:t>
            </a:r>
            <a:r>
              <a:rPr lang="de-DE" dirty="0"/>
              <a:t> Docker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InfluxDB</a:t>
            </a:r>
            <a:r>
              <a:rPr lang="de-DE" dirty="0"/>
              <a:t> and </a:t>
            </a:r>
            <a:r>
              <a:rPr lang="de-DE" dirty="0" err="1"/>
              <a:t>grafana</a:t>
            </a:r>
            <a:endParaRPr lang="de-DE" dirty="0"/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 err="1"/>
              <a:t>Therefore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installation</a:t>
            </a:r>
            <a:r>
              <a:rPr lang="de-DE" dirty="0"/>
              <a:t> </a:t>
            </a:r>
            <a:r>
              <a:rPr lang="de-DE" dirty="0" err="1"/>
              <a:t>necessary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8FC05D-1BE5-A77E-6823-008320D81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25" y="2211711"/>
            <a:ext cx="4193285" cy="2304255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D80AC57-EF06-A679-7F59-CB6D7E36C6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0825" y="2201065"/>
            <a:ext cx="4322500" cy="231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817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endParaRPr lang="de-DE" dirty="0"/>
          </a:p>
          <a:p>
            <a:r>
              <a:rPr lang="de-DE" dirty="0" err="1"/>
              <a:t>Fundamentals</a:t>
            </a:r>
            <a:endParaRPr lang="de-DE" dirty="0"/>
          </a:p>
          <a:p>
            <a:pPr lvl="1"/>
            <a:r>
              <a:rPr lang="de-DE" dirty="0"/>
              <a:t>NoSQL </a:t>
            </a:r>
            <a:r>
              <a:rPr lang="de-DE" dirty="0" err="1"/>
              <a:t>basics</a:t>
            </a:r>
            <a:endParaRPr lang="de-DE" dirty="0"/>
          </a:p>
          <a:p>
            <a:pPr lvl="1"/>
            <a:r>
              <a:rPr lang="de-DE" dirty="0"/>
              <a:t>NoSQL </a:t>
            </a:r>
            <a:r>
              <a:rPr lang="de-DE" dirty="0" err="1"/>
              <a:t>vs</a:t>
            </a:r>
            <a:r>
              <a:rPr lang="de-DE" dirty="0"/>
              <a:t> Relational Databases</a:t>
            </a:r>
          </a:p>
          <a:p>
            <a:pPr lvl="1"/>
            <a:r>
              <a:rPr lang="de-DE" dirty="0"/>
              <a:t>Time Series Databases</a:t>
            </a:r>
          </a:p>
          <a:p>
            <a:pPr lvl="1"/>
            <a:r>
              <a:rPr lang="de-DE" dirty="0" err="1"/>
              <a:t>InfluxDB</a:t>
            </a:r>
            <a:r>
              <a:rPr lang="de-DE" dirty="0"/>
              <a:t> </a:t>
            </a:r>
            <a:r>
              <a:rPr lang="de-DE" dirty="0" err="1"/>
              <a:t>basics</a:t>
            </a:r>
            <a:endParaRPr lang="de-DE" dirty="0"/>
          </a:p>
          <a:p>
            <a:pPr lvl="4"/>
            <a:r>
              <a:rPr lang="de-DE" dirty="0" err="1"/>
              <a:t>Flux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 </a:t>
            </a:r>
            <a:r>
              <a:rPr lang="de-DE" dirty="0" err="1"/>
              <a:t>language</a:t>
            </a:r>
            <a:endParaRPr lang="de-DE" dirty="0"/>
          </a:p>
          <a:p>
            <a:pPr lvl="4"/>
            <a:r>
              <a:rPr lang="de-DE" dirty="0" err="1"/>
              <a:t>InfluxDB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Timescale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Prometheus</a:t>
            </a:r>
          </a:p>
          <a:p>
            <a:pPr lvl="1"/>
            <a:r>
              <a:rPr lang="de-DE" dirty="0"/>
              <a:t>Naive Bayes Classification</a:t>
            </a:r>
          </a:p>
          <a:p>
            <a:r>
              <a:rPr lang="de-DE" dirty="0"/>
              <a:t>Project</a:t>
            </a:r>
          </a:p>
          <a:p>
            <a:r>
              <a:rPr lang="de-DE" dirty="0"/>
              <a:t>Live </a:t>
            </a:r>
            <a:r>
              <a:rPr lang="de-DE" dirty="0" err="1"/>
              <a:t>demonstration</a:t>
            </a:r>
            <a:endParaRPr lang="de-DE" dirty="0"/>
          </a:p>
          <a:p>
            <a:r>
              <a:rPr lang="de-DE" dirty="0" err="1"/>
              <a:t>Conclusion</a:t>
            </a:r>
            <a:endParaRPr lang="de-DE" dirty="0"/>
          </a:p>
          <a:p>
            <a:pPr marL="179025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27597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– </a:t>
            </a:r>
            <a:r>
              <a:rPr lang="de-DE" dirty="0" err="1"/>
              <a:t>Importing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Python </a:t>
            </a:r>
            <a:r>
              <a:rPr lang="de-DE" dirty="0" err="1"/>
              <a:t>application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InfluxDB</a:t>
            </a:r>
            <a:r>
              <a:rPr lang="de-DE" dirty="0"/>
              <a:t> Client Library</a:t>
            </a:r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 err="1"/>
              <a:t>Installed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pip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Functional</a:t>
            </a:r>
            <a:r>
              <a:rPr lang="de-DE" dirty="0"/>
              <a:t> </a:t>
            </a:r>
            <a:r>
              <a:rPr lang="de-DE" dirty="0" err="1"/>
              <a:t>Programming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Batch </a:t>
            </a:r>
            <a:r>
              <a:rPr lang="de-DE" dirty="0" err="1"/>
              <a:t>processing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Database </a:t>
            </a:r>
            <a:r>
              <a:rPr lang="de-DE" dirty="0" err="1"/>
              <a:t>retry</a:t>
            </a:r>
            <a:r>
              <a:rPr lang="de-DE" dirty="0"/>
              <a:t> </a:t>
            </a:r>
            <a:r>
              <a:rPr lang="de-DE" dirty="0" err="1"/>
              <a:t>mechanism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Dockerized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857753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– </a:t>
            </a:r>
            <a:r>
              <a:rPr lang="de-DE" dirty="0" err="1"/>
              <a:t>Importing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CA63785-608A-2724-90B4-EC6CDE8F0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95" y="987574"/>
            <a:ext cx="8568444" cy="3468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1430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22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– </a:t>
            </a:r>
            <a:r>
              <a:rPr lang="de-DE" dirty="0" err="1"/>
              <a:t>visualization</a:t>
            </a:r>
            <a:r>
              <a:rPr lang="de-DE" dirty="0"/>
              <a:t> – </a:t>
            </a:r>
            <a:r>
              <a:rPr lang="de-DE" dirty="0" err="1"/>
              <a:t>GeoMap</a:t>
            </a:r>
            <a:r>
              <a:rPr lang="de-DE" dirty="0"/>
              <a:t> &amp; </a:t>
            </a:r>
            <a:r>
              <a:rPr lang="de-DE" dirty="0" err="1"/>
              <a:t>Heatmap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Grafana</a:t>
            </a:r>
            <a:r>
              <a:rPr lang="de-DE" dirty="0"/>
              <a:t> </a:t>
            </a:r>
            <a:r>
              <a:rPr lang="de-DE" dirty="0" err="1"/>
              <a:t>GeoMap</a:t>
            </a:r>
            <a:r>
              <a:rPr lang="de-DE" dirty="0"/>
              <a:t> &amp; </a:t>
            </a:r>
            <a:r>
              <a:rPr lang="de-DE" dirty="0" err="1"/>
              <a:t>Heatmap</a:t>
            </a:r>
            <a:r>
              <a:rPr lang="de-DE" dirty="0"/>
              <a:t> – </a:t>
            </a:r>
            <a:r>
              <a:rPr lang="de-DE" dirty="0" err="1"/>
              <a:t>visualizing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entries</a:t>
            </a:r>
            <a:r>
              <a:rPr lang="de-DE" dirty="0"/>
              <a:t> on a </a:t>
            </a:r>
            <a:r>
              <a:rPr lang="de-DE" dirty="0" err="1"/>
              <a:t>map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Filterable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time and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bird</a:t>
            </a:r>
            <a:r>
              <a:rPr lang="de-DE" dirty="0"/>
              <a:t> </a:t>
            </a:r>
            <a:r>
              <a:rPr lang="de-DE" dirty="0" err="1"/>
              <a:t>identifier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7" name="Picture 6" descr="A computer screen capture&#10;&#10;Description automatically generated with medium confidence">
            <a:extLst>
              <a:ext uri="{FF2B5EF4-FFF2-40B4-BE49-F238E27FC236}">
                <a16:creationId xmlns:a16="http://schemas.microsoft.com/office/drawing/2014/main" id="{9A71ACEC-62D8-9302-FA0C-255849CDC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687" y="1743658"/>
            <a:ext cx="8712460" cy="279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1004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– </a:t>
            </a:r>
            <a:r>
              <a:rPr lang="de-DE" dirty="0" err="1"/>
              <a:t>visualization</a:t>
            </a:r>
            <a:r>
              <a:rPr lang="de-DE" dirty="0"/>
              <a:t> – Latitude </a:t>
            </a:r>
            <a:r>
              <a:rPr lang="de-DE" dirty="0" err="1"/>
              <a:t>over</a:t>
            </a:r>
            <a:r>
              <a:rPr lang="de-DE" dirty="0"/>
              <a:t> time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Grafana</a:t>
            </a:r>
            <a:r>
              <a:rPr lang="de-DE" dirty="0"/>
              <a:t> </a:t>
            </a:r>
            <a:r>
              <a:rPr lang="de-DE" dirty="0" err="1"/>
              <a:t>GeoMap</a:t>
            </a:r>
            <a:r>
              <a:rPr lang="de-DE" dirty="0"/>
              <a:t> &amp; </a:t>
            </a:r>
            <a:r>
              <a:rPr lang="de-DE" dirty="0" err="1"/>
              <a:t>Heatmap</a:t>
            </a:r>
            <a:r>
              <a:rPr lang="de-DE" dirty="0"/>
              <a:t> – </a:t>
            </a:r>
            <a:r>
              <a:rPr lang="de-DE" dirty="0" err="1"/>
              <a:t>visualizing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entries</a:t>
            </a:r>
            <a:r>
              <a:rPr lang="de-DE" dirty="0"/>
              <a:t> on a </a:t>
            </a:r>
            <a:r>
              <a:rPr lang="de-DE" dirty="0" err="1"/>
              <a:t>map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Filterable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time and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bird</a:t>
            </a:r>
            <a:r>
              <a:rPr lang="de-DE" dirty="0"/>
              <a:t> </a:t>
            </a:r>
            <a:r>
              <a:rPr lang="de-DE" dirty="0" err="1"/>
              <a:t>identifier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D0CEBE3E-D399-801D-7C86-3F91A70A1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639" y="1948982"/>
            <a:ext cx="7920372" cy="185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042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– </a:t>
            </a:r>
            <a:r>
              <a:rPr lang="de-DE" dirty="0" err="1"/>
              <a:t>classification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Predicting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season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bird‘s</a:t>
            </a:r>
            <a:r>
              <a:rPr lang="de-DE" dirty="0"/>
              <a:t> </a:t>
            </a:r>
            <a:r>
              <a:rPr lang="de-DE" dirty="0" err="1"/>
              <a:t>location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Mapping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Dataset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contains</a:t>
            </a:r>
            <a:r>
              <a:rPr lang="de-DE" dirty="0"/>
              <a:t> </a:t>
            </a:r>
            <a:r>
              <a:rPr lang="de-DE" dirty="0" err="1"/>
              <a:t>latitude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timesta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possible </a:t>
            </a:r>
            <a:r>
              <a:rPr lang="de-DE" dirty="0" err="1"/>
              <a:t>identifier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broad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  <a:p>
            <a:pPr marL="466725" lvl="1" indent="-285750">
              <a:buFont typeface="Wingdings" pitchFamily="2" charset="2"/>
              <a:buChar char="Ø"/>
            </a:pPr>
            <a:r>
              <a:rPr lang="de-DE" dirty="0"/>
              <a:t>Values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mapped</a:t>
            </a:r>
            <a:r>
              <a:rPr lang="de-DE" dirty="0"/>
              <a:t>: </a:t>
            </a:r>
            <a:r>
              <a:rPr lang="de-DE" dirty="0" err="1"/>
              <a:t>Months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season</a:t>
            </a:r>
            <a:r>
              <a:rPr lang="de-DE" dirty="0"/>
              <a:t> and </a:t>
            </a:r>
            <a:r>
              <a:rPr lang="de-DE" dirty="0" err="1"/>
              <a:t>latitude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climate</a:t>
            </a:r>
            <a:r>
              <a:rPr lang="de-DE" dirty="0"/>
              <a:t> </a:t>
            </a:r>
            <a:r>
              <a:rPr lang="de-DE" dirty="0" err="1"/>
              <a:t>zone</a:t>
            </a:r>
            <a:endParaRPr lang="de-DE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9405B85-21C9-7F8F-21AB-F4FE14FA10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0477954"/>
              </p:ext>
            </p:extLst>
          </p:nvPr>
        </p:nvGraphicFramePr>
        <p:xfrm>
          <a:off x="1853938" y="2176191"/>
          <a:ext cx="2160240" cy="1403185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4016162312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605123177"/>
                    </a:ext>
                  </a:extLst>
                </a:gridCol>
              </a:tblGrid>
              <a:tr h="25998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1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Months</a:t>
                      </a:r>
                    </a:p>
                  </a:txBody>
                  <a:tcPr marL="64105" marR="64105" marT="32052" marB="3205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1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Season</a:t>
                      </a:r>
                    </a:p>
                  </a:txBody>
                  <a:tcPr marL="64105" marR="64105" marT="32052" marB="32052"/>
                </a:tc>
                <a:extLst>
                  <a:ext uri="{0D108BD9-81ED-4DB2-BD59-A6C34878D82A}">
                    <a16:rowId xmlns:a16="http://schemas.microsoft.com/office/drawing/2014/main" val="1858625089"/>
                  </a:ext>
                </a:extLst>
              </a:tr>
              <a:tr h="25998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12-02</a:t>
                      </a:r>
                    </a:p>
                  </a:txBody>
                  <a:tcPr marL="64105" marR="64105" marT="32052" marB="3205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Winter</a:t>
                      </a:r>
                    </a:p>
                  </a:txBody>
                  <a:tcPr marL="64105" marR="64105" marT="32052" marB="32052"/>
                </a:tc>
                <a:extLst>
                  <a:ext uri="{0D108BD9-81ED-4DB2-BD59-A6C34878D82A}">
                    <a16:rowId xmlns:a16="http://schemas.microsoft.com/office/drawing/2014/main" val="4265782406"/>
                  </a:ext>
                </a:extLst>
              </a:tr>
              <a:tr h="25998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03-05</a:t>
                      </a:r>
                    </a:p>
                  </a:txBody>
                  <a:tcPr marL="64105" marR="64105" marT="32052" marB="3205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Spring</a:t>
                      </a:r>
                    </a:p>
                  </a:txBody>
                  <a:tcPr marL="64105" marR="64105" marT="32052" marB="32052"/>
                </a:tc>
                <a:extLst>
                  <a:ext uri="{0D108BD9-81ED-4DB2-BD59-A6C34878D82A}">
                    <a16:rowId xmlns:a16="http://schemas.microsoft.com/office/drawing/2014/main" val="400856213"/>
                  </a:ext>
                </a:extLst>
              </a:tr>
              <a:tr h="36326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06-08</a:t>
                      </a:r>
                    </a:p>
                  </a:txBody>
                  <a:tcPr marL="64105" marR="64105" marT="32052" marB="3205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Summer</a:t>
                      </a:r>
                    </a:p>
                  </a:txBody>
                  <a:tcPr marL="64105" marR="64105" marT="32052" marB="32052"/>
                </a:tc>
                <a:extLst>
                  <a:ext uri="{0D108BD9-81ED-4DB2-BD59-A6C34878D82A}">
                    <a16:rowId xmlns:a16="http://schemas.microsoft.com/office/drawing/2014/main" val="3341586394"/>
                  </a:ext>
                </a:extLst>
              </a:tr>
              <a:tr h="25998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09-11</a:t>
                      </a:r>
                    </a:p>
                  </a:txBody>
                  <a:tcPr marL="64105" marR="64105" marT="32052" marB="3205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Autumn</a:t>
                      </a:r>
                      <a:endParaRPr lang="en-DE" sz="1000" b="0" kern="1200" dirty="0">
                        <a:solidFill>
                          <a:schemeClr val="bg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64105" marR="64105" marT="32052" marB="32052"/>
                </a:tc>
                <a:extLst>
                  <a:ext uri="{0D108BD9-81ED-4DB2-BD59-A6C34878D82A}">
                    <a16:rowId xmlns:a16="http://schemas.microsoft.com/office/drawing/2014/main" val="136192104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B00D30D-F363-F79B-71D8-B474BC60C0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1298997"/>
              </p:ext>
            </p:extLst>
          </p:nvPr>
        </p:nvGraphicFramePr>
        <p:xfrm>
          <a:off x="4913110" y="2176191"/>
          <a:ext cx="2160240" cy="1403185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4016162312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605123177"/>
                    </a:ext>
                  </a:extLst>
                </a:gridCol>
              </a:tblGrid>
              <a:tr h="25998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1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Latitude</a:t>
                      </a:r>
                    </a:p>
                  </a:txBody>
                  <a:tcPr marL="64105" marR="64105" marT="32052" marB="3205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1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Location</a:t>
                      </a:r>
                    </a:p>
                  </a:txBody>
                  <a:tcPr marL="64105" marR="64105" marT="32052" marB="32052"/>
                </a:tc>
                <a:extLst>
                  <a:ext uri="{0D108BD9-81ED-4DB2-BD59-A6C34878D82A}">
                    <a16:rowId xmlns:a16="http://schemas.microsoft.com/office/drawing/2014/main" val="1858625089"/>
                  </a:ext>
                </a:extLst>
              </a:tr>
              <a:tr h="25998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60-90</a:t>
                      </a:r>
                    </a:p>
                  </a:txBody>
                  <a:tcPr marL="64105" marR="64105" marT="32052" marB="3205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Cold</a:t>
                      </a:r>
                    </a:p>
                  </a:txBody>
                  <a:tcPr marL="64105" marR="64105" marT="32052" marB="32052"/>
                </a:tc>
                <a:extLst>
                  <a:ext uri="{0D108BD9-81ED-4DB2-BD59-A6C34878D82A}">
                    <a16:rowId xmlns:a16="http://schemas.microsoft.com/office/drawing/2014/main" val="4265782406"/>
                  </a:ext>
                </a:extLst>
              </a:tr>
              <a:tr h="25998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40-60</a:t>
                      </a:r>
                    </a:p>
                  </a:txBody>
                  <a:tcPr marL="64105" marR="64105" marT="32052" marB="3205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Mild</a:t>
                      </a:r>
                    </a:p>
                  </a:txBody>
                  <a:tcPr marL="64105" marR="64105" marT="32052" marB="32052"/>
                </a:tc>
                <a:extLst>
                  <a:ext uri="{0D108BD9-81ED-4DB2-BD59-A6C34878D82A}">
                    <a16:rowId xmlns:a16="http://schemas.microsoft.com/office/drawing/2014/main" val="400856213"/>
                  </a:ext>
                </a:extLst>
              </a:tr>
              <a:tr h="36326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23.5-40</a:t>
                      </a:r>
                    </a:p>
                  </a:txBody>
                  <a:tcPr marL="64105" marR="64105" marT="32052" marB="3205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Subtropical</a:t>
                      </a:r>
                    </a:p>
                  </a:txBody>
                  <a:tcPr marL="64105" marR="64105" marT="32052" marB="32052"/>
                </a:tc>
                <a:extLst>
                  <a:ext uri="{0D108BD9-81ED-4DB2-BD59-A6C34878D82A}">
                    <a16:rowId xmlns:a16="http://schemas.microsoft.com/office/drawing/2014/main" val="3341586394"/>
                  </a:ext>
                </a:extLst>
              </a:tr>
              <a:tr h="25998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0-23.5</a:t>
                      </a:r>
                    </a:p>
                  </a:txBody>
                  <a:tcPr marL="64105" marR="64105" marT="32052" marB="3205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0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Tropical</a:t>
                      </a:r>
                      <a:endParaRPr lang="en-DE" sz="1000" b="0" kern="1200" dirty="0">
                        <a:solidFill>
                          <a:schemeClr val="bg2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64105" marR="64105" marT="32052" marB="32052"/>
                </a:tc>
                <a:extLst>
                  <a:ext uri="{0D108BD9-81ED-4DB2-BD59-A6C34878D82A}">
                    <a16:rowId xmlns:a16="http://schemas.microsoft.com/office/drawing/2014/main" val="1361921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25001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– </a:t>
            </a:r>
            <a:r>
              <a:rPr lang="de-DE" dirty="0" err="1"/>
              <a:t>classification</a:t>
            </a:r>
            <a:r>
              <a:rPr lang="de-DE" dirty="0"/>
              <a:t> –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calculation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Transforming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binary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class</a:t>
            </a:r>
            <a:r>
              <a:rPr lang="de-DE" dirty="0"/>
              <a:t>/</a:t>
            </a:r>
            <a:r>
              <a:rPr lang="de-DE" dirty="0" err="1"/>
              <a:t>field</a:t>
            </a:r>
            <a:r>
              <a:rPr lang="de-DE" dirty="0"/>
              <a:t> </a:t>
            </a:r>
            <a:r>
              <a:rPr lang="de-DE" dirty="0" err="1"/>
              <a:t>pairs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C76BFB6-FF88-29D6-A72C-7614AD8A4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721" y="1419622"/>
            <a:ext cx="6444208" cy="301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7440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26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– </a:t>
            </a:r>
            <a:r>
              <a:rPr lang="de-DE" dirty="0" err="1"/>
              <a:t>classification</a:t>
            </a:r>
            <a:r>
              <a:rPr lang="de-DE" dirty="0"/>
              <a:t> –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calculation</a:t>
            </a:r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Inhaltsplatzhalter 5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252000" y="1047600"/>
                <a:ext cx="5508132" cy="3600000"/>
              </a:xfrm>
            </p:spPr>
            <p:txBody>
              <a:bodyPr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de-DE" dirty="0"/>
                  <a:t>Transforming </a:t>
                </a:r>
                <a:r>
                  <a:rPr lang="de-DE" dirty="0" err="1"/>
                  <a:t>the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r>
                  <a:rPr lang="de-DE" dirty="0"/>
                  <a:t> </a:t>
                </a:r>
                <a:r>
                  <a:rPr lang="de-DE" dirty="0" err="1"/>
                  <a:t>to</a:t>
                </a:r>
                <a:r>
                  <a:rPr lang="de-DE" dirty="0"/>
                  <a:t> </a:t>
                </a:r>
                <a:r>
                  <a:rPr lang="de-DE" dirty="0" err="1"/>
                  <a:t>binary</a:t>
                </a:r>
                <a:r>
                  <a:rPr lang="de-DE" dirty="0"/>
                  <a:t> </a:t>
                </a:r>
                <a:r>
                  <a:rPr lang="de-DE" dirty="0" err="1"/>
                  <a:t>with</a:t>
                </a:r>
                <a:r>
                  <a:rPr lang="de-DE" dirty="0"/>
                  <a:t> </a:t>
                </a:r>
                <a:r>
                  <a:rPr lang="de-DE" dirty="0" err="1"/>
                  <a:t>class</a:t>
                </a:r>
                <a:r>
                  <a:rPr lang="de-DE" dirty="0"/>
                  <a:t>/</a:t>
                </a:r>
                <a:r>
                  <a:rPr lang="de-DE" dirty="0" err="1"/>
                  <a:t>field</a:t>
                </a:r>
                <a:r>
                  <a:rPr lang="de-DE" dirty="0"/>
                  <a:t> </a:t>
                </a:r>
                <a:r>
                  <a:rPr lang="de-DE" dirty="0" err="1"/>
                  <a:t>pairs</a:t>
                </a:r>
                <a:r>
                  <a:rPr lang="de-DE" dirty="0"/>
                  <a:t> </a:t>
                </a:r>
                <a:r>
                  <a:rPr lang="de-DE" dirty="0" err="1"/>
                  <a:t>as</a:t>
                </a:r>
                <a:r>
                  <a:rPr lang="de-DE" dirty="0"/>
                  <a:t> </a:t>
                </a:r>
                <a:r>
                  <a:rPr lang="de-DE" dirty="0" err="1"/>
                  <a:t>training</a:t>
                </a:r>
                <a:r>
                  <a:rPr lang="de-DE" dirty="0"/>
                  <a:t> </a:t>
                </a:r>
                <a:r>
                  <a:rPr lang="de-DE" dirty="0" err="1"/>
                  <a:t>data</a:t>
                </a:r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𝑤𝑖𝑛𝑡𝑒𝑟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|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𝑡𝑟𝑜𝑝𝑒𝑠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i="1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𝑤𝑖𝑛𝑡𝑒𝑟</m:t>
                            </m:r>
                          </m:e>
                        </m:d>
                        <m:r>
                          <a:rPr lang="de-DE" i="1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𝑡𝑟𝑜𝑝𝑒𝑠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𝑤𝑖𝑛𝑡𝑒𝑟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𝑡𝑟𝑜𝑝𝑒𝑠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𝑤𝑖𝑛𝑡𝑒𝑟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𝑤𝑖𝑛𝑡𝑒𝑟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𝑠𝑒𝑎𝑠𝑜𝑛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𝑒𝑛𝑡𝑟𝑖𝑒𝑠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𝑎𝑙𝑙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𝑒𝑛𝑡𝑟𝑖𝑒𝑠</m:t>
                        </m:r>
                      </m:den>
                    </m:f>
                  </m:oMath>
                </a14:m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𝑡𝑟𝑜𝑝𝑒𝑠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𝑡𝑟𝑜𝑝𝑒𝑠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𝑒𝑛𝑡𝑟𝑖𝑒𝑠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𝑎𝑙𝑙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𝑒𝑛𝑡𝑟𝑖𝑒𝑠</m:t>
                        </m:r>
                      </m:den>
                    </m:f>
                  </m:oMath>
                </a14:m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𝑡𝑟𝑜𝑝𝑒𝑠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𝑤𝑖𝑛𝑡𝑒𝑟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𝑡𝑟𝑜𝑝𝑒𝑠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𝑤𝑖𝑛𝑡𝑒𝑟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𝑤𝑖𝑛𝑡𝑒𝑟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𝑠𝑒𝑎𝑠𝑜𝑛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_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𝑒𝑛𝑡𝑟𝑖𝑒𝑠</m:t>
                        </m:r>
                      </m:den>
                    </m:f>
                  </m:oMath>
                </a14:m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𝑤𝑖𝑛𝑡𝑒𝑟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 | 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𝑡𝑟𝑜𝑝𝑒𝑠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0.34∗0.9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0.4</m:t>
                        </m:r>
                      </m:den>
                    </m:f>
                  </m:oMath>
                </a14:m>
                <a:r>
                  <a:rPr lang="de-DE" dirty="0"/>
                  <a:t> </a:t>
                </a:r>
                <a:r>
                  <a:rPr lang="de-DE" sz="1800" b="1" dirty="0"/>
                  <a:t>= 0.765 = 76.5%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𝑤𝑖𝑛𝑡𝑒𝑟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17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50</m:t>
                        </m:r>
                      </m:den>
                    </m:f>
                  </m:oMath>
                </a14:m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dirty="0" smtClean="0">
                        <a:latin typeface="Cambria Math" panose="02040503050406030204" pitchFamily="18" charset="0"/>
                      </a:rPr>
                      <m:t>= 0.34</m:t>
                    </m:r>
                  </m:oMath>
                </a14:m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𝑡𝑟𝑜𝑝𝑒𝑠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20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50</m:t>
                        </m:r>
                      </m:den>
                    </m:f>
                  </m:oMath>
                </a14:m>
                <a:r>
                  <a:rPr lang="de-DE" dirty="0"/>
                  <a:t> </a:t>
                </a:r>
                <a14:m>
                  <m:oMath xmlns:m="http://schemas.openxmlformats.org/officeDocument/2006/math">
                    <m:r>
                      <a:rPr lang="de-DE" i="1" dirty="0" smtClean="0">
                        <a:latin typeface="Cambria Math" panose="02040503050406030204" pitchFamily="18" charset="0"/>
                      </a:rPr>
                      <m:t>= 0.4</m:t>
                    </m:r>
                  </m:oMath>
                </a14:m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de-DE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de-DE" i="1">
                            <a:latin typeface="Cambria Math" panose="02040503050406030204" pitchFamily="18" charset="0"/>
                          </a:rPr>
                          <m:t>𝑡𝑟𝑜𝑝𝑒𝑠</m:t>
                        </m:r>
                        <m:r>
                          <a:rPr lang="de-DE" i="1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de-DE" i="1">
                        <a:latin typeface="Cambria Math" panose="02040503050406030204" pitchFamily="18" charset="0"/>
                      </a:rPr>
                      <m:t>𝑤𝑖𝑛𝑡𝑒𝑟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)=</m:t>
                    </m:r>
                    <m:f>
                      <m:f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18</m:t>
                        </m:r>
                      </m:num>
                      <m:den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20</m:t>
                        </m:r>
                      </m:den>
                    </m:f>
                  </m:oMath>
                </a14:m>
                <a:r>
                  <a:rPr lang="de-DE" dirty="0"/>
                  <a:t>  </a:t>
                </a:r>
                <a14:m>
                  <m:oMath xmlns:m="http://schemas.openxmlformats.org/officeDocument/2006/math">
                    <m:r>
                      <a:rPr lang="de-DE" i="1" dirty="0" smtClean="0">
                        <a:latin typeface="Cambria Math" panose="02040503050406030204" pitchFamily="18" charset="0"/>
                      </a:rPr>
                      <m:t>= 0.4</m:t>
                    </m:r>
                  </m:oMath>
                </a14:m>
                <a:endParaRPr lang="de-DE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de-DE" dirty="0"/>
              </a:p>
            </p:txBody>
          </p:sp>
        </mc:Choice>
        <mc:Fallback>
          <p:sp>
            <p:nvSpPr>
              <p:cNvPr id="6" name="Inhaltsplatzhalt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252000" y="1047600"/>
                <a:ext cx="5508132" cy="3600000"/>
              </a:xfrm>
              <a:blipFill>
                <a:blip r:embed="rId3"/>
                <a:stretch>
                  <a:fillRect l="-1839" t="-1761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D091DB6-F88E-26F9-5A4E-869CCA4FFBE3}"/>
                  </a:ext>
                </a:extLst>
              </p:cNvPr>
              <p:cNvSpPr txBox="1"/>
              <p:nvPr/>
            </p:nvSpPr>
            <p:spPr>
              <a:xfrm>
                <a:off x="5976155" y="1887674"/>
                <a:ext cx="2524335" cy="887422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wrap="square" lIns="0" tIns="0" rIns="0" bIns="0" rtlCol="0">
                <a:spAutoFit/>
              </a:bodyPr>
              <a:lstStyle/>
              <a:p>
                <a:pPr>
                  <a:spcBef>
                    <a:spcPts val="200"/>
                  </a:spcBef>
                  <a:buClr>
                    <a:schemeClr val="bg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𝑎𝑙𝑙</m:t>
                      </m:r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𝑒𝑛𝑡𝑟𝑖𝑒𝑠</m:t>
                      </m:r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=50</m:t>
                      </m:r>
                    </m:oMath>
                  </m:oMathPara>
                </a14:m>
                <a:endParaRPr lang="en-GB" sz="1400" dirty="0">
                  <a:solidFill>
                    <a:schemeClr val="bg2"/>
                  </a:solidFill>
                </a:endParaRPr>
              </a:p>
              <a:p>
                <a:pPr>
                  <a:spcBef>
                    <a:spcPts val="200"/>
                  </a:spcBef>
                  <a:buClr>
                    <a:schemeClr val="bg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𝑊𝑖𝑛𝑡𝑒𝑟</m:t>
                      </m:r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𝑠𝑒𝑎𝑠𝑜𝑛</m:t>
                      </m:r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𝑒𝑛𝑡𝑟𝑖𝑒𝑠</m:t>
                      </m:r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=17</m:t>
                      </m:r>
                    </m:oMath>
                  </m:oMathPara>
                </a14:m>
                <a:endParaRPr lang="en-GB" sz="1400" dirty="0">
                  <a:solidFill>
                    <a:schemeClr val="bg2"/>
                  </a:solidFill>
                </a:endParaRPr>
              </a:p>
              <a:p>
                <a:pPr>
                  <a:spcBef>
                    <a:spcPts val="200"/>
                  </a:spcBef>
                  <a:buClr>
                    <a:schemeClr val="bg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𝑡𝑟𝑜𝑝𝑒𝑠</m:t>
                      </m:r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𝑒𝑛𝑡𝑟𝑖𝑒𝑠</m:t>
                      </m:r>
                      <m:r>
                        <a:rPr lang="en-GB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=20</m:t>
                      </m:r>
                    </m:oMath>
                  </m:oMathPara>
                </a14:m>
                <a:endParaRPr lang="en-GB" sz="1400" dirty="0">
                  <a:solidFill>
                    <a:schemeClr val="bg2"/>
                  </a:solidFill>
                </a:endParaRPr>
              </a:p>
              <a:p>
                <a:pPr>
                  <a:spcBef>
                    <a:spcPts val="200"/>
                  </a:spcBef>
                  <a:buClr>
                    <a:schemeClr val="bg2"/>
                  </a:buClr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DE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𝑡𝑟𝑜𝑝𝑒𝑠</m:t>
                      </m:r>
                      <m:r>
                        <a:rPr lang="en-DE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DE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𝑖𝑛</m:t>
                      </m:r>
                      <m:r>
                        <a:rPr lang="en-DE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DE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𝑤𝑖𝑛𝑡𝑒𝑟</m:t>
                      </m:r>
                      <m:r>
                        <a:rPr lang="en-DE" sz="1400" i="1" dirty="0" smtClean="0">
                          <a:solidFill>
                            <a:schemeClr val="bg2"/>
                          </a:solidFill>
                          <a:latin typeface="Cambria Math" panose="02040503050406030204" pitchFamily="18" charset="0"/>
                        </a:rPr>
                        <m:t>=18</m:t>
                      </m:r>
                    </m:oMath>
                  </m:oMathPara>
                </a14:m>
                <a:endParaRPr lang="en-DE" sz="1400" dirty="0">
                  <a:solidFill>
                    <a:schemeClr val="bg2"/>
                  </a:solidFill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2D091DB6-F88E-26F9-5A4E-869CCA4FFB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76155" y="1887674"/>
                <a:ext cx="2524335" cy="887422"/>
              </a:xfrm>
              <a:prstGeom prst="rect">
                <a:avLst/>
              </a:prstGeom>
              <a:blipFill>
                <a:blip r:embed="rId4"/>
                <a:stretch>
                  <a:fillRect b="-2740"/>
                </a:stretch>
              </a:blipFill>
            </p:spPr>
            <p:txBody>
              <a:bodyPr/>
              <a:lstStyle/>
              <a:p>
                <a:r>
                  <a:rPr lang="en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1984155-5B7F-BD8B-1B75-F458C28E7158}"/>
              </a:ext>
            </a:extLst>
          </p:cNvPr>
          <p:cNvSpPr txBox="1"/>
          <p:nvPr/>
        </p:nvSpPr>
        <p:spPr>
          <a:xfrm>
            <a:off x="5969858" y="1612033"/>
            <a:ext cx="1131400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80000" indent="-180000">
              <a:spcBef>
                <a:spcPts val="200"/>
              </a:spcBef>
              <a:buClr>
                <a:schemeClr val="bg2"/>
              </a:buClr>
              <a:buFont typeface="Wingdings" panose="05000000000000000000" pitchFamily="2" charset="2"/>
              <a:buChar char="§"/>
            </a:pPr>
            <a:r>
              <a:rPr lang="en-DE" sz="1400" dirty="0">
                <a:solidFill>
                  <a:schemeClr val="bg2"/>
                </a:solidFill>
              </a:rPr>
              <a:t>Sample data:</a:t>
            </a:r>
          </a:p>
        </p:txBody>
      </p:sp>
    </p:spTree>
    <p:extLst>
      <p:ext uri="{BB962C8B-B14F-4D97-AF65-F5344CB8AC3E}">
        <p14:creationId xmlns:p14="http://schemas.microsoft.com/office/powerpoint/2010/main" val="18036384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27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– </a:t>
            </a:r>
            <a:r>
              <a:rPr lang="de-DE" dirty="0" err="1"/>
              <a:t>classification</a:t>
            </a:r>
            <a:r>
              <a:rPr lang="de-DE" dirty="0"/>
              <a:t> –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calculation</a:t>
            </a:r>
            <a:endParaRPr lang="de-DE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E9A6C9F-A803-C9A0-6C26-78972933FD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1999" y="1047600"/>
            <a:ext cx="8638825" cy="36000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Preprocess the training data to get every value needed for the calculation</a:t>
            </a:r>
          </a:p>
        </p:txBody>
      </p:sp>
      <p:pic>
        <p:nvPicPr>
          <p:cNvPr id="11" name="Picture 10" descr="A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61E8EA0B-56B9-7DD1-FED0-8187D2270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93" y="1527634"/>
            <a:ext cx="8748464" cy="220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0607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– </a:t>
            </a:r>
            <a:r>
              <a:rPr lang="de-DE" dirty="0" err="1"/>
              <a:t>classification</a:t>
            </a:r>
            <a:r>
              <a:rPr lang="de-DE" dirty="0"/>
              <a:t> –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calculation</a:t>
            </a:r>
            <a:endParaRPr lang="de-DE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E9A6C9F-A803-C9A0-6C26-78972933FDE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1999" y="1047600"/>
            <a:ext cx="8638825" cy="36000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Calculate the trained classifier for each Class given field:</a:t>
            </a:r>
          </a:p>
        </p:txBody>
      </p:sp>
      <p:pic>
        <p:nvPicPr>
          <p:cNvPr id="6" name="Picture 5" descr="A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0A4F57FF-8D85-1FC9-92A7-EC658A947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65" y="1779662"/>
            <a:ext cx="7921520" cy="2578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654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4" name="Objek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Live Demonstration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Showing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Project and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5522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232913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</a:t>
            </a:r>
            <a:r>
              <a:rPr lang="de-DE" dirty="0" err="1"/>
              <a:t>Introduction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This </a:t>
            </a:r>
            <a:r>
              <a:rPr lang="de-DE" dirty="0" err="1"/>
              <a:t>project‘s</a:t>
            </a:r>
            <a:r>
              <a:rPr lang="de-DE" dirty="0"/>
              <a:t> </a:t>
            </a:r>
            <a:r>
              <a:rPr lang="de-DE" dirty="0" err="1"/>
              <a:t>goals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107350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4" name="Objek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5. </a:t>
            </a:r>
            <a:r>
              <a:rPr lang="de-DE" dirty="0" err="1"/>
              <a:t>Conclusion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Reflecting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362479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31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InfluxDB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excellent</a:t>
            </a:r>
            <a:r>
              <a:rPr lang="de-DE" dirty="0"/>
              <a:t> </a:t>
            </a:r>
            <a:r>
              <a:rPr lang="de-DE" dirty="0" err="1"/>
              <a:t>tool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dealing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large </a:t>
            </a:r>
            <a:r>
              <a:rPr lang="de-DE" dirty="0" err="1"/>
              <a:t>datasets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Suitable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real-time </a:t>
            </a:r>
            <a:r>
              <a:rPr lang="de-DE" dirty="0" err="1"/>
              <a:t>analytics</a:t>
            </a:r>
            <a:r>
              <a:rPr lang="de-DE" dirty="0"/>
              <a:t>, also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combining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Python </a:t>
            </a:r>
            <a:r>
              <a:rPr lang="de-DE" dirty="0" err="1"/>
              <a:t>client</a:t>
            </a:r>
            <a:r>
              <a:rPr lang="de-DE" dirty="0"/>
              <a:t> </a:t>
            </a:r>
            <a:r>
              <a:rPr lang="de-DE" dirty="0" err="1"/>
              <a:t>library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query</a:t>
            </a:r>
            <a:r>
              <a:rPr lang="de-DE" dirty="0"/>
              <a:t> </a:t>
            </a:r>
            <a:r>
              <a:rPr lang="de-DE" dirty="0" err="1"/>
              <a:t>language</a:t>
            </a:r>
            <a:r>
              <a:rPr lang="de-DE" dirty="0"/>
              <a:t> </a:t>
            </a:r>
            <a:r>
              <a:rPr lang="de-DE" dirty="0" err="1"/>
              <a:t>Flux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capable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performing</a:t>
            </a:r>
            <a:r>
              <a:rPr lang="de-DE" dirty="0"/>
              <a:t> extensive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analytics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Integration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Grafana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visualization</a:t>
            </a:r>
            <a:r>
              <a:rPr lang="de-DE" dirty="0"/>
              <a:t> </a:t>
            </a:r>
            <a:r>
              <a:rPr lang="de-DE" dirty="0" err="1"/>
              <a:t>works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well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302862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32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Outlook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Real-time </a:t>
            </a:r>
            <a:r>
              <a:rPr lang="de-DE" dirty="0" err="1"/>
              <a:t>streaming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Real-time </a:t>
            </a:r>
            <a:r>
              <a:rPr lang="de-DE" dirty="0" err="1"/>
              <a:t>analytics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Distribute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store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Streaming IoT </a:t>
            </a:r>
            <a:r>
              <a:rPr lang="de-DE" dirty="0" err="1"/>
              <a:t>data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644863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33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Repository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View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at: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r>
              <a:rPr lang="en-GB" dirty="0">
                <a:hlinkClick r:id="rId3" tooltip="https://github.com/philippmoritzer/bd-ml-project"/>
              </a:rPr>
              <a:t>https://github.com/philippmoritzer/bd-ml-project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412040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3410257"/>
              </p:ext>
            </p:ext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8935024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91F0C7-BF41-9710-70EB-D18852C21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D3FF-F5C6-48BA-AF3B-6687C8CBA8CD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AAC715-4062-F324-278E-33E23ABAB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der Präsentation, Name des Sprechers ©HSB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150CE8-067F-100B-A3DB-DE039E882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35</a:t>
            </a:fld>
            <a:endParaRPr lang="de-DE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E937642-1D4C-C139-7B47-6BE8E91F0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Sources 1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B0659A-9C2A-9D8D-3312-C3D70A8C2C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sz="1200" dirty="0"/>
              <a:t>- [1] Brad </a:t>
            </a:r>
            <a:r>
              <a:rPr lang="en-GB" sz="1200" dirty="0" err="1"/>
              <a:t>Dayley</a:t>
            </a:r>
            <a:r>
              <a:rPr lang="en-GB" sz="1200" dirty="0"/>
              <a:t>. </a:t>
            </a:r>
            <a:r>
              <a:rPr lang="en-GB" sz="1200" dirty="0" err="1"/>
              <a:t>Sams</a:t>
            </a:r>
            <a:r>
              <a:rPr lang="en-GB" sz="1200" dirty="0"/>
              <a:t> Teach Yourself NoSQL with MongoDB in 24 Hours, Video Enhanced Edition. O'REILLY. 2014.</a:t>
            </a:r>
          </a:p>
          <a:p>
            <a:r>
              <a:rPr lang="en-GB" sz="1200" dirty="0"/>
              <a:t>- [2] Kasun </a:t>
            </a:r>
            <a:r>
              <a:rPr lang="en-GB" sz="1200" dirty="0" err="1"/>
              <a:t>Idrasiri</a:t>
            </a:r>
            <a:r>
              <a:rPr lang="en-GB" sz="1200" dirty="0"/>
              <a:t>, </a:t>
            </a:r>
            <a:r>
              <a:rPr lang="en-GB" sz="1200" dirty="0" err="1"/>
              <a:t>Sriskandarajah</a:t>
            </a:r>
            <a:r>
              <a:rPr lang="en-GB" sz="1200" dirty="0"/>
              <a:t> </a:t>
            </a:r>
            <a:r>
              <a:rPr lang="en-GB" sz="1200" dirty="0" err="1"/>
              <a:t>Suhothayan</a:t>
            </a:r>
            <a:r>
              <a:rPr lang="en-GB" sz="1200" dirty="0"/>
              <a:t>. Design Patterns for Cloud Native Applications. O'REILLY. 2021.</a:t>
            </a:r>
          </a:p>
          <a:p>
            <a:r>
              <a:rPr lang="en-GB" sz="1200" dirty="0"/>
              <a:t>- [3] </a:t>
            </a:r>
            <a:r>
              <a:rPr lang="en-GB" sz="1200" dirty="0" err="1"/>
              <a:t>CloudLab</a:t>
            </a:r>
            <a:r>
              <a:rPr lang="en-GB" sz="1200" dirty="0"/>
              <a:t>. NoSQL - CAP Theorem. Author unknown. Date unknown. URL: https://</a:t>
            </a:r>
            <a:r>
              <a:rPr lang="en-GB" sz="1200" dirty="0" err="1"/>
              <a:t>cloudxlab.com</a:t>
            </a:r>
            <a:r>
              <a:rPr lang="en-GB" sz="1200" dirty="0"/>
              <a:t>/assessment/</a:t>
            </a:r>
            <a:r>
              <a:rPr lang="en-GB" sz="1200" dirty="0" err="1"/>
              <a:t>displayslide</a:t>
            </a:r>
            <a:r>
              <a:rPr lang="en-GB" sz="1200" dirty="0"/>
              <a:t>/345/</a:t>
            </a:r>
            <a:r>
              <a:rPr lang="en-GB" sz="1200" dirty="0" err="1"/>
              <a:t>nosql</a:t>
            </a:r>
            <a:r>
              <a:rPr lang="en-GB" sz="1200" dirty="0"/>
              <a:t>-cap-theorem#:~:text=NoSQL%20can%20not%20provide%20consistency,Consistency%2C%20Availability%20and%20Partition%20Tolerance. (visited: 10.07.2022, 20:15)</a:t>
            </a:r>
          </a:p>
          <a:p>
            <a:r>
              <a:rPr lang="en-GB" sz="1200" dirty="0"/>
              <a:t>- [4] Ted Dunning, Ellen Friedman. Time Series Databases: New Ways to Store and Access Data. O'REILLY. 2014.</a:t>
            </a:r>
          </a:p>
          <a:p>
            <a:r>
              <a:rPr lang="en-GB" sz="1200" dirty="0"/>
              <a:t>- [5] Joe Reis, Matt Housley. Fundamentals of Data Engineering: Plan and Build Robust Data Systems. O'REILLYs. 2022.</a:t>
            </a:r>
          </a:p>
          <a:p>
            <a:r>
              <a:rPr lang="en-GB" sz="1200" dirty="0"/>
              <a:t>- [6] Paul Dix. Why Build a Time Series Data Platform?. </a:t>
            </a:r>
            <a:r>
              <a:rPr lang="en-GB" sz="1200" dirty="0" err="1"/>
              <a:t>db</a:t>
            </a:r>
            <a:r>
              <a:rPr lang="en-GB" sz="1200" dirty="0"/>
              <a:t>-engines. 2017. https://</a:t>
            </a:r>
            <a:r>
              <a:rPr lang="en-GB" sz="1200" dirty="0" err="1"/>
              <a:t>db-engines.com</a:t>
            </a:r>
            <a:r>
              <a:rPr lang="en-GB" sz="1200" dirty="0"/>
              <a:t>/</a:t>
            </a:r>
            <a:r>
              <a:rPr lang="en-GB" sz="1200" dirty="0" err="1"/>
              <a:t>en</a:t>
            </a:r>
            <a:r>
              <a:rPr lang="en-GB" sz="1200" dirty="0"/>
              <a:t>/</a:t>
            </a:r>
            <a:r>
              <a:rPr lang="en-GB" sz="1200" dirty="0" err="1"/>
              <a:t>blog_post</a:t>
            </a:r>
            <a:r>
              <a:rPr lang="en-GB" sz="1200" dirty="0"/>
              <a:t>/71 (visited: 10.07.2022, 20:15)</a:t>
            </a:r>
          </a:p>
          <a:p>
            <a:r>
              <a:rPr lang="en-GB" sz="1200" dirty="0"/>
              <a:t>- [7] </a:t>
            </a:r>
            <a:r>
              <a:rPr lang="en-GB" sz="1200" dirty="0" err="1"/>
              <a:t>Kovid</a:t>
            </a:r>
            <a:r>
              <a:rPr lang="en-GB" sz="1200" dirty="0"/>
              <a:t> </a:t>
            </a:r>
            <a:r>
              <a:rPr lang="en-GB" sz="1200" dirty="0" err="1"/>
              <a:t>Rathee</a:t>
            </a:r>
            <a:r>
              <a:rPr lang="en-GB" sz="1200" dirty="0"/>
              <a:t>. The case for using timeseries databases. 2021. URL: https://</a:t>
            </a:r>
            <a:r>
              <a:rPr lang="en-GB" sz="1200" dirty="0" err="1"/>
              <a:t>towardsdatascience.com</a:t>
            </a:r>
            <a:r>
              <a:rPr lang="en-GB" sz="1200" dirty="0"/>
              <a:t>/the-case-for-using-timeseries-databases-c060a8afe727 (visited: 10.07.2022, 20:15)</a:t>
            </a:r>
          </a:p>
          <a:p>
            <a:r>
              <a:rPr lang="en-GB" sz="1200" dirty="0"/>
              <a:t>- [8] </a:t>
            </a:r>
            <a:r>
              <a:rPr lang="en-GB" sz="1200" dirty="0" err="1"/>
              <a:t>db</a:t>
            </a:r>
            <a:r>
              <a:rPr lang="en-GB" sz="1200" dirty="0"/>
              <a:t>-engines. </a:t>
            </a:r>
            <a:r>
              <a:rPr lang="en-GB" sz="1200" dirty="0" err="1"/>
              <a:t>InfluxDB</a:t>
            </a:r>
            <a:r>
              <a:rPr lang="en-GB" sz="1200" dirty="0"/>
              <a:t> System Properties. 2022. URL: https://</a:t>
            </a:r>
            <a:r>
              <a:rPr lang="en-GB" sz="1200" dirty="0" err="1"/>
              <a:t>db-engines.com</a:t>
            </a:r>
            <a:r>
              <a:rPr lang="en-GB" sz="1200" dirty="0"/>
              <a:t>/</a:t>
            </a:r>
            <a:r>
              <a:rPr lang="en-GB" sz="1200" dirty="0" err="1"/>
              <a:t>en</a:t>
            </a:r>
            <a:r>
              <a:rPr lang="en-GB" sz="1200" dirty="0"/>
              <a:t>/system/</a:t>
            </a:r>
            <a:r>
              <a:rPr lang="en-GB" sz="1200" dirty="0" err="1"/>
              <a:t>InfluxDB</a:t>
            </a:r>
            <a:r>
              <a:rPr lang="en-GB" sz="1200" dirty="0"/>
              <a:t> (visited: 10.07.2022, 20:15)</a:t>
            </a:r>
          </a:p>
          <a:p>
            <a:r>
              <a:rPr lang="en-GB" sz="1200" dirty="0"/>
              <a:t>- [9] </a:t>
            </a:r>
            <a:r>
              <a:rPr lang="en-GB" sz="1200" dirty="0" err="1"/>
              <a:t>influxdata</a:t>
            </a:r>
            <a:r>
              <a:rPr lang="en-GB" sz="1200" dirty="0"/>
              <a:t>. </a:t>
            </a:r>
            <a:r>
              <a:rPr lang="en-GB" sz="1200" dirty="0" err="1"/>
              <a:t>influxdata</a:t>
            </a:r>
            <a:r>
              <a:rPr lang="en-GB" sz="1200" dirty="0"/>
              <a:t> - Documentation. 2022. URL: https://</a:t>
            </a:r>
            <a:r>
              <a:rPr lang="en-GB" sz="1200" dirty="0" err="1"/>
              <a:t>docs.influxdata.com</a:t>
            </a:r>
            <a:r>
              <a:rPr lang="en-GB" sz="1200" dirty="0"/>
              <a:t>/ (visited: 10.07.2022, 20:15)</a:t>
            </a:r>
          </a:p>
          <a:p>
            <a:r>
              <a:rPr lang="en-GB" sz="1200" dirty="0"/>
              <a:t>- [10] </a:t>
            </a:r>
            <a:r>
              <a:rPr lang="en-GB" sz="1200" dirty="0" err="1"/>
              <a:t>influxdata</a:t>
            </a:r>
            <a:r>
              <a:rPr lang="en-GB" sz="1200" dirty="0"/>
              <a:t>. Get started with Flux. 2022. URL: https://</a:t>
            </a:r>
            <a:r>
              <a:rPr lang="en-GB" sz="1200" dirty="0" err="1"/>
              <a:t>docs.influxdata.com</a:t>
            </a:r>
            <a:r>
              <a:rPr lang="en-GB" sz="1200" dirty="0"/>
              <a:t>/</a:t>
            </a:r>
            <a:r>
              <a:rPr lang="en-GB" sz="1200" dirty="0" err="1"/>
              <a:t>influxdb</a:t>
            </a:r>
            <a:r>
              <a:rPr lang="en-GB" sz="1200" dirty="0"/>
              <a:t>/cloud/query-data/get-started/ (visited: 10.07.2022, 20:15)</a:t>
            </a:r>
            <a:br>
              <a:rPr lang="en-GB" dirty="0"/>
            </a:br>
            <a:endParaRPr lang="en-GB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619812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91F0C7-BF41-9710-70EB-D18852C21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D3FF-F5C6-48BA-AF3B-6687C8CBA8CD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AAC715-4062-F324-278E-33E23ABAB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Name der Präsentation, Name des Sprechers ©HSB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150CE8-067F-100B-A3DB-DE039E882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36</a:t>
            </a:fld>
            <a:endParaRPr lang="de-DE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E937642-1D4C-C139-7B47-6BE8E91F0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Sources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B0659A-9C2A-9D8D-3312-C3D70A8C2C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sz="1200" dirty="0"/>
              <a:t>- [11] Rohan </a:t>
            </a:r>
            <a:r>
              <a:rPr lang="en-GB" sz="1200" dirty="0" err="1"/>
              <a:t>Sreerama</a:t>
            </a:r>
            <a:r>
              <a:rPr lang="en-GB" sz="1200" dirty="0"/>
              <a:t>. A Deep Dive into Machine Learning in Flux: Naive Bayes Classification. 2020. URL: https://</a:t>
            </a:r>
            <a:r>
              <a:rPr lang="en-GB" sz="1200" dirty="0" err="1"/>
              <a:t>www.influxdata.com</a:t>
            </a:r>
            <a:r>
              <a:rPr lang="en-GB" sz="1200" dirty="0"/>
              <a:t>/blog/deep-dive-into-machine-learning-in-flux-naive-bayes-classification/ (visited: 10.07.2022, 20:15)</a:t>
            </a:r>
          </a:p>
          <a:p>
            <a:r>
              <a:rPr lang="en-GB" sz="1200" dirty="0"/>
              <a:t>- [12] Igor </a:t>
            </a:r>
            <a:r>
              <a:rPr lang="en-GB" sz="1200" dirty="0" err="1"/>
              <a:t>Bobriakov</a:t>
            </a:r>
            <a:r>
              <a:rPr lang="en-GB" sz="1200" dirty="0"/>
              <a:t>. Prometheus vs </a:t>
            </a:r>
            <a:r>
              <a:rPr lang="en-GB" sz="1200" dirty="0" err="1"/>
              <a:t>InfluxDB</a:t>
            </a:r>
            <a:r>
              <a:rPr lang="en-GB" sz="1200" dirty="0"/>
              <a:t>. 2020. URL: https://</a:t>
            </a:r>
            <a:r>
              <a:rPr lang="en-GB" sz="1200" dirty="0" err="1"/>
              <a:t>www.metricfire.com</a:t>
            </a:r>
            <a:r>
              <a:rPr lang="en-GB" sz="1200" dirty="0"/>
              <a:t>/blog/</a:t>
            </a:r>
            <a:r>
              <a:rPr lang="en-GB" sz="1200" dirty="0" err="1"/>
              <a:t>prometheus</a:t>
            </a:r>
            <a:r>
              <a:rPr lang="en-GB" sz="1200" dirty="0"/>
              <a:t>-vs-</a:t>
            </a:r>
            <a:r>
              <a:rPr lang="en-GB" sz="1200" dirty="0" err="1"/>
              <a:t>influxdb</a:t>
            </a:r>
            <a:r>
              <a:rPr lang="en-GB" sz="1200" dirty="0"/>
              <a:t>/ (visited: 10.07.2022, 20:15)</a:t>
            </a:r>
          </a:p>
          <a:p>
            <a:r>
              <a:rPr lang="en-GB" sz="1200" dirty="0"/>
              <a:t>- [13] </a:t>
            </a:r>
            <a:r>
              <a:rPr lang="en-GB" sz="1200" dirty="0" err="1"/>
              <a:t>db</a:t>
            </a:r>
            <a:r>
              <a:rPr lang="en-GB" sz="1200" dirty="0"/>
              <a:t>-engines. System Properties Comparison </a:t>
            </a:r>
            <a:r>
              <a:rPr lang="en-GB" sz="1200" dirty="0" err="1"/>
              <a:t>InfluxDB</a:t>
            </a:r>
            <a:r>
              <a:rPr lang="en-GB" sz="1200" dirty="0"/>
              <a:t> vs. Prometheus vs. </a:t>
            </a:r>
            <a:r>
              <a:rPr lang="en-GB" sz="1200" dirty="0" err="1"/>
              <a:t>TimescaleDB</a:t>
            </a:r>
            <a:r>
              <a:rPr lang="en-GB" sz="1200" dirty="0"/>
              <a:t>. 2022, URL: https://</a:t>
            </a:r>
            <a:r>
              <a:rPr lang="en-GB" sz="1200" dirty="0" err="1"/>
              <a:t>db-engines.com</a:t>
            </a:r>
            <a:r>
              <a:rPr lang="en-GB" sz="1200" dirty="0"/>
              <a:t>/</a:t>
            </a:r>
            <a:r>
              <a:rPr lang="en-GB" sz="1200" dirty="0" err="1"/>
              <a:t>en</a:t>
            </a:r>
            <a:r>
              <a:rPr lang="en-GB" sz="1200" dirty="0"/>
              <a:t>/system/InfluxDB%3BPrometheus%3BTimescaleDB (visited: 10.07.2022, 20:15)</a:t>
            </a:r>
          </a:p>
          <a:p>
            <a:r>
              <a:rPr lang="en-GB" sz="1200" dirty="0"/>
              <a:t>- [14] United Manufacturing Hub. Why we chose </a:t>
            </a:r>
            <a:r>
              <a:rPr lang="en-GB" sz="1200" dirty="0" err="1"/>
              <a:t>timescaleDB</a:t>
            </a:r>
            <a:r>
              <a:rPr lang="en-GB" sz="1200" dirty="0"/>
              <a:t> over </a:t>
            </a:r>
            <a:r>
              <a:rPr lang="en-GB" sz="1200" dirty="0" err="1"/>
              <a:t>InfluxDB</a:t>
            </a:r>
            <a:r>
              <a:rPr lang="en-GB" sz="1200" dirty="0"/>
              <a:t>. 2022, URL: https://</a:t>
            </a:r>
            <a:r>
              <a:rPr lang="en-GB" sz="1200" dirty="0" err="1"/>
              <a:t>docs.umh.app</a:t>
            </a:r>
            <a:r>
              <a:rPr lang="en-GB" sz="1200" dirty="0"/>
              <a:t>/docs/concepts/</a:t>
            </a:r>
            <a:r>
              <a:rPr lang="en-GB" sz="1200" dirty="0" err="1"/>
              <a:t>timescaledb</a:t>
            </a:r>
            <a:r>
              <a:rPr lang="en-GB" sz="1200" dirty="0"/>
              <a:t>-vs-</a:t>
            </a:r>
            <a:r>
              <a:rPr lang="en-GB" sz="1200" dirty="0" err="1"/>
              <a:t>influxdb</a:t>
            </a:r>
            <a:r>
              <a:rPr lang="en-GB" sz="1200" dirty="0"/>
              <a:t>/</a:t>
            </a:r>
          </a:p>
          <a:p>
            <a:r>
              <a:rPr lang="en-GB" sz="1200" dirty="0"/>
              <a:t>- [15] Team Magic. Building a Naive Bayes classifier using Flux. 2020. URL: https://</a:t>
            </a:r>
            <a:r>
              <a:rPr lang="en-GB" sz="1200" dirty="0" err="1"/>
              <a:t>github.com</a:t>
            </a:r>
            <a:r>
              <a:rPr lang="en-GB" sz="1200" dirty="0"/>
              <a:t>/RohanSreerama5/Naive-Bayes-Classifier-Flux/blob/master/Naive%20Bayes.pdf (visited: 10.07.2022, 20:15)</a:t>
            </a:r>
          </a:p>
          <a:p>
            <a:r>
              <a:rPr lang="en-GB" sz="1200" dirty="0"/>
              <a:t>- [16] Rohan </a:t>
            </a:r>
            <a:r>
              <a:rPr lang="en-GB" sz="1200" dirty="0" err="1"/>
              <a:t>Sreerama</a:t>
            </a:r>
            <a:r>
              <a:rPr lang="en-GB" sz="1200" dirty="0"/>
              <a:t>. Naive-Bayes-Classifier-Flux. 2020. URL: https://</a:t>
            </a:r>
            <a:r>
              <a:rPr lang="en-GB" sz="1200" dirty="0" err="1"/>
              <a:t>github.com</a:t>
            </a:r>
            <a:r>
              <a:rPr lang="en-GB" sz="1200" dirty="0"/>
              <a:t>/RohanSreerama5/Naive-Bayes-Classifier-Flux (visited: 10.07.2022)</a:t>
            </a:r>
          </a:p>
          <a:p>
            <a:br>
              <a:rPr lang="en-GB" sz="1200" dirty="0"/>
            </a:br>
            <a:endParaRPr lang="en-GB" sz="1200" dirty="0"/>
          </a:p>
          <a:p>
            <a:endParaRPr lang="en-DE" sz="1200" dirty="0"/>
          </a:p>
        </p:txBody>
      </p:sp>
    </p:spTree>
    <p:extLst>
      <p:ext uri="{BB962C8B-B14F-4D97-AF65-F5344CB8AC3E}">
        <p14:creationId xmlns:p14="http://schemas.microsoft.com/office/powerpoint/2010/main" val="345058196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37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Image Sources (all </a:t>
            </a:r>
            <a:r>
              <a:rPr lang="de-DE" dirty="0" err="1"/>
              <a:t>accessed</a:t>
            </a:r>
            <a:r>
              <a:rPr lang="de-DE" dirty="0"/>
              <a:t> on: 17.07.2022, 15:00)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de-DE" dirty="0"/>
              <a:t>[1] Top 10 </a:t>
            </a:r>
            <a:r>
              <a:rPr lang="de-DE" dirty="0" err="1"/>
              <a:t>noSQL</a:t>
            </a:r>
            <a:r>
              <a:rPr lang="de-DE" dirty="0"/>
              <a:t> Databases: </a:t>
            </a:r>
            <a:r>
              <a:rPr lang="de-DE" dirty="0">
                <a:hlinkClick r:id="rId3"/>
              </a:rPr>
              <a:t>https://ares.decipherzone.com/blog-manager/uploads/ckeditor_Top%2010%20NoSQL%20Databases%20in%202022.png</a:t>
            </a: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[2] </a:t>
            </a:r>
            <a:r>
              <a:rPr lang="de-DE" dirty="0" err="1"/>
              <a:t>InfluxDB</a:t>
            </a:r>
            <a:r>
              <a:rPr lang="de-DE" dirty="0"/>
              <a:t>: </a:t>
            </a:r>
            <a:r>
              <a:rPr lang="de-DE" dirty="0">
                <a:hlinkClick r:id="rId4"/>
              </a:rPr>
              <a:t>https://dbdb.io/db/influxdb/revisions/7</a:t>
            </a:r>
            <a:r>
              <a:rPr lang="de-DE" dirty="0"/>
              <a:t> </a:t>
            </a:r>
          </a:p>
          <a:p>
            <a:pPr marL="285750" indent="-285750">
              <a:buFontTx/>
              <a:buChar char="-"/>
            </a:pPr>
            <a:r>
              <a:rPr lang="de-DE" dirty="0"/>
              <a:t>[3] Prometheus: </a:t>
            </a:r>
            <a:r>
              <a:rPr lang="de-DE" dirty="0">
                <a:hlinkClick r:id="rId5"/>
              </a:rPr>
              <a:t>https://blogs.sap.com/wp-content/uploads/2018/01/prometheus.png</a:t>
            </a:r>
            <a:r>
              <a:rPr lang="de-DE" dirty="0"/>
              <a:t> </a:t>
            </a:r>
          </a:p>
          <a:p>
            <a:pPr marL="285750" indent="-285750">
              <a:buFontTx/>
              <a:buChar char="-"/>
            </a:pPr>
            <a:r>
              <a:rPr lang="de-DE" dirty="0"/>
              <a:t>[4] </a:t>
            </a:r>
            <a:r>
              <a:rPr lang="de-DE" dirty="0" err="1"/>
              <a:t>TimescaleDB</a:t>
            </a:r>
            <a:r>
              <a:rPr lang="de-DE" dirty="0"/>
              <a:t>: </a:t>
            </a:r>
            <a:r>
              <a:rPr lang="de-DE" dirty="0">
                <a:hlinkClick r:id="rId6"/>
              </a:rPr>
              <a:t>https://3rdman.de/wp-content/uploads/Timescale.png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71236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Big </a:t>
            </a:r>
            <a:r>
              <a:rPr lang="de-DE" dirty="0" err="1"/>
              <a:t>data</a:t>
            </a:r>
            <a:r>
              <a:rPr lang="de-DE" dirty="0"/>
              <a:t>, IoT, real-time </a:t>
            </a:r>
            <a:r>
              <a:rPr lang="de-DE" dirty="0" err="1"/>
              <a:t>analytics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466725" lvl="1" indent="-285750">
              <a:buFont typeface="Wingdings" pitchFamily="2" charset="2"/>
              <a:buChar char="Ø"/>
            </a:pPr>
            <a:r>
              <a:rPr lang="de-DE" dirty="0"/>
              <a:t>As a </a:t>
            </a:r>
            <a:r>
              <a:rPr lang="de-DE" dirty="0" err="1"/>
              <a:t>result</a:t>
            </a:r>
            <a:r>
              <a:rPr lang="de-DE" dirty="0"/>
              <a:t>,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storing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emerged</a:t>
            </a:r>
            <a:endParaRPr lang="de-DE" dirty="0"/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Almost</a:t>
            </a:r>
            <a:r>
              <a:rPr lang="de-DE" dirty="0"/>
              <a:t> all </a:t>
            </a:r>
            <a:r>
              <a:rPr lang="de-DE" dirty="0" err="1"/>
              <a:t>streaming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, </a:t>
            </a:r>
            <a:r>
              <a:rPr lang="de-DE" dirty="0" err="1"/>
              <a:t>particulary</a:t>
            </a:r>
            <a:r>
              <a:rPr lang="de-DE" dirty="0"/>
              <a:t> IoT </a:t>
            </a:r>
            <a:r>
              <a:rPr lang="de-DE" dirty="0" err="1"/>
              <a:t>data</a:t>
            </a:r>
            <a:r>
              <a:rPr lang="de-DE" dirty="0"/>
              <a:t> and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monitoring</a:t>
            </a:r>
            <a:r>
              <a:rPr lang="de-DE" dirty="0"/>
              <a:t>,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timestamp</a:t>
            </a:r>
            <a:endParaRPr lang="de-DE" dirty="0"/>
          </a:p>
          <a:p>
            <a:pPr marL="466725" lvl="1" indent="-285750">
              <a:buFont typeface="Wingdings" pitchFamily="2" charset="2"/>
              <a:buChar char="Ø"/>
            </a:pPr>
            <a:r>
              <a:rPr lang="de-DE" dirty="0" err="1"/>
              <a:t>thus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This </a:t>
            </a:r>
            <a:r>
              <a:rPr lang="de-DE" dirty="0" err="1"/>
              <a:t>projects</a:t>
            </a:r>
            <a:r>
              <a:rPr lang="de-DE" dirty="0"/>
              <a:t> </a:t>
            </a:r>
            <a:r>
              <a:rPr lang="de-DE" dirty="0" err="1"/>
              <a:t>goes</a:t>
            </a:r>
            <a:r>
              <a:rPr lang="de-DE" dirty="0"/>
              <a:t> on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demonstrate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databases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in </a:t>
            </a:r>
            <a:r>
              <a:rPr lang="de-DE" dirty="0" err="1"/>
              <a:t>terms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:</a:t>
            </a:r>
          </a:p>
          <a:p>
            <a:pPr marL="466725" lvl="1" indent="-285750">
              <a:buFont typeface="Wingdings" pitchFamily="2" charset="2"/>
              <a:buChar char="§"/>
            </a:pPr>
            <a:r>
              <a:rPr lang="de-DE" dirty="0" err="1"/>
              <a:t>Differences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traditional relational </a:t>
            </a:r>
            <a:r>
              <a:rPr lang="de-DE" dirty="0" err="1"/>
              <a:t>databases</a:t>
            </a:r>
            <a:endParaRPr lang="de-DE" dirty="0"/>
          </a:p>
          <a:p>
            <a:pPr marL="466725" lvl="1" indent="-285750">
              <a:buFont typeface="Wingdings" pitchFamily="2" charset="2"/>
              <a:buChar char="§"/>
            </a:pPr>
            <a:r>
              <a:rPr lang="de-DE" dirty="0" err="1"/>
              <a:t>Why</a:t>
            </a:r>
            <a:r>
              <a:rPr lang="de-DE" dirty="0"/>
              <a:t>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databases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used</a:t>
            </a:r>
            <a:endParaRPr lang="de-DE" dirty="0"/>
          </a:p>
          <a:p>
            <a:pPr marL="466725" lvl="1" indent="-285750">
              <a:buFont typeface="Wingdings" pitchFamily="2" charset="2"/>
              <a:buChar char="§"/>
            </a:pP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a </a:t>
            </a:r>
            <a:r>
              <a:rPr lang="de-DE" dirty="0" err="1"/>
              <a:t>project</a:t>
            </a:r>
            <a:r>
              <a:rPr lang="de-DE" dirty="0"/>
              <a:t> on top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them</a:t>
            </a:r>
            <a:endParaRPr lang="de-DE" dirty="0"/>
          </a:p>
          <a:p>
            <a:pPr marL="466725" lvl="1" indent="-285750">
              <a:buFont typeface="Wingdings" pitchFamily="2" charset="2"/>
              <a:buChar char="§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project</a:t>
            </a:r>
            <a:r>
              <a:rPr lang="de-DE" dirty="0"/>
              <a:t>:</a:t>
            </a:r>
          </a:p>
          <a:p>
            <a:pPr marL="466725" lvl="1" indent="-285750">
              <a:buFont typeface="Wingdings" pitchFamily="2" charset="2"/>
              <a:buChar char="§"/>
            </a:pPr>
            <a:r>
              <a:rPr lang="de-DE" dirty="0" err="1"/>
              <a:t>Storing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/>
              <a:t>InfluxDB</a:t>
            </a:r>
            <a:endParaRPr lang="de-DE" dirty="0"/>
          </a:p>
          <a:p>
            <a:pPr marL="466725" lvl="1" indent="-285750">
              <a:buFont typeface="Wingdings" pitchFamily="2" charset="2"/>
              <a:buChar char="§"/>
            </a:pPr>
            <a:r>
              <a:rPr lang="de-DE" dirty="0" err="1"/>
              <a:t>Visualizing</a:t>
            </a:r>
            <a:r>
              <a:rPr lang="de-DE" dirty="0"/>
              <a:t> and </a:t>
            </a:r>
            <a:r>
              <a:rPr lang="de-DE" dirty="0" err="1"/>
              <a:t>classifying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466725" lvl="1" indent="-285750">
              <a:buFont typeface="Wingdings" pitchFamily="2" charset="2"/>
              <a:buChar char="§"/>
            </a:pPr>
            <a:r>
              <a:rPr lang="de-DE" dirty="0"/>
              <a:t>Python, </a:t>
            </a:r>
            <a:r>
              <a:rPr lang="de-DE" dirty="0" err="1"/>
              <a:t>Grafana</a:t>
            </a:r>
            <a:r>
              <a:rPr lang="de-DE" dirty="0"/>
              <a:t>, InfluxDB2, Naive Bayes</a:t>
            </a:r>
          </a:p>
          <a:p>
            <a:endParaRPr lang="de-DE" dirty="0"/>
          </a:p>
          <a:p>
            <a:pPr marL="466725" lvl="1" indent="-285750">
              <a:buFont typeface="Wingdings" pitchFamily="2" charset="2"/>
              <a:buChar char="§"/>
            </a:pPr>
            <a:endParaRPr lang="de-DE" dirty="0"/>
          </a:p>
          <a:p>
            <a:pPr marL="466725" lvl="1" indent="-285750">
              <a:buFontTx/>
              <a:buChar char="-"/>
            </a:pPr>
            <a:endParaRPr lang="de-DE" dirty="0"/>
          </a:p>
          <a:p>
            <a:pPr marL="466725" lvl="1" indent="-285750">
              <a:buFontTx/>
              <a:buChar char="-"/>
            </a:pPr>
            <a:endParaRPr lang="de-DE" dirty="0"/>
          </a:p>
          <a:p>
            <a:pPr marL="466725" lvl="1" indent="-285750">
              <a:buFontTx/>
              <a:buChar char="-"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6495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4" name="Objek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2. </a:t>
            </a:r>
            <a:r>
              <a:rPr lang="de-DE" dirty="0" err="1"/>
              <a:t>Fundamentals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Understanding NoSQL </a:t>
            </a:r>
            <a:r>
              <a:rPr lang="de-DE" dirty="0" err="1"/>
              <a:t>databases</a:t>
            </a:r>
            <a:r>
              <a:rPr lang="de-DE" dirty="0"/>
              <a:t>,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databases</a:t>
            </a:r>
            <a:r>
              <a:rPr lang="de-DE" dirty="0"/>
              <a:t>, </a:t>
            </a:r>
            <a:r>
              <a:rPr lang="de-DE" dirty="0" err="1"/>
              <a:t>InfluxDB</a:t>
            </a:r>
            <a:r>
              <a:rPr lang="de-DE" dirty="0"/>
              <a:t> and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capabilites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56826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NoSQL </a:t>
            </a:r>
            <a:r>
              <a:rPr lang="de-DE" dirty="0" err="1"/>
              <a:t>basics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An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database</a:t>
            </a:r>
            <a:r>
              <a:rPr lang="de-DE" dirty="0"/>
              <a:t> design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excludes</a:t>
            </a:r>
            <a:r>
              <a:rPr lang="de-DE" dirty="0"/>
              <a:t> traditional relational 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management</a:t>
            </a:r>
            <a:r>
              <a:rPr lang="de-DE" dirty="0"/>
              <a:t> </a:t>
            </a:r>
            <a:r>
              <a:rPr lang="de-DE" dirty="0" err="1"/>
              <a:t>systems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Efficient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instead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abstracting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underlying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a </a:t>
            </a:r>
            <a:r>
              <a:rPr lang="de-DE" dirty="0" err="1"/>
              <a:t>predefined</a:t>
            </a:r>
            <a:r>
              <a:rPr lang="de-DE" dirty="0"/>
              <a:t> </a:t>
            </a:r>
            <a:r>
              <a:rPr lang="de-DE" dirty="0" err="1"/>
              <a:t>schema</a:t>
            </a:r>
            <a:endParaRPr lang="de-DE" dirty="0"/>
          </a:p>
          <a:p>
            <a:pPr marL="466725" lvl="1" indent="-285750">
              <a:buFont typeface="Wingdings" pitchFamily="2" charset="2"/>
              <a:buChar char="Ø"/>
            </a:pPr>
            <a:r>
              <a:rPr lang="de-DE" dirty="0" err="1"/>
              <a:t>Resulting</a:t>
            </a:r>
            <a:r>
              <a:rPr lang="de-DE" dirty="0"/>
              <a:t> in simpler design, horizontal </a:t>
            </a:r>
            <a:r>
              <a:rPr lang="de-DE" dirty="0" err="1"/>
              <a:t>scaling</a:t>
            </a:r>
            <a:r>
              <a:rPr lang="de-DE" dirty="0"/>
              <a:t> and </a:t>
            </a:r>
            <a:r>
              <a:rPr lang="de-DE" dirty="0" err="1"/>
              <a:t>greater</a:t>
            </a:r>
            <a:r>
              <a:rPr lang="de-DE" dirty="0"/>
              <a:t> </a:t>
            </a:r>
            <a:r>
              <a:rPr lang="de-DE" dirty="0" err="1"/>
              <a:t>control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Distributed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storage</a:t>
            </a:r>
            <a:endParaRPr lang="de-DE" dirty="0"/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/>
              <a:t>CAP-Theorem: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out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attributes</a:t>
            </a:r>
            <a:r>
              <a:rPr lang="de-DE" dirty="0"/>
              <a:t>: </a:t>
            </a:r>
            <a:r>
              <a:rPr lang="de-DE" dirty="0" err="1"/>
              <a:t>consistency</a:t>
            </a:r>
            <a:r>
              <a:rPr lang="de-DE" dirty="0"/>
              <a:t>, </a:t>
            </a:r>
            <a:r>
              <a:rPr lang="de-DE" dirty="0" err="1"/>
              <a:t>availability</a:t>
            </a:r>
            <a:r>
              <a:rPr lang="de-DE" dirty="0"/>
              <a:t>, </a:t>
            </a:r>
            <a:r>
              <a:rPr lang="de-DE" dirty="0" err="1"/>
              <a:t>partition</a:t>
            </a:r>
            <a:r>
              <a:rPr lang="de-DE" dirty="0"/>
              <a:t> </a:t>
            </a:r>
            <a:r>
              <a:rPr lang="de-DE" dirty="0" err="1"/>
              <a:t>tolerance</a:t>
            </a:r>
            <a:endParaRPr lang="de-DE" dirty="0"/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 err="1"/>
              <a:t>Depending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applications</a:t>
            </a:r>
            <a:r>
              <a:rPr lang="de-DE" dirty="0"/>
              <a:t>‘ </a:t>
            </a:r>
            <a:r>
              <a:rPr lang="de-DE" dirty="0" err="1"/>
              <a:t>needs</a:t>
            </a:r>
            <a:endParaRPr lang="de-DE" dirty="0"/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B5D8ACD4-E414-1137-21DE-34DCB33F9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3706" y="2607754"/>
            <a:ext cx="3447119" cy="19390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38FE29-035C-12F7-78BA-39CC4BE1449C}"/>
              </a:ext>
            </a:extLst>
          </p:cNvPr>
          <p:cNvSpPr txBox="1"/>
          <p:nvPr/>
        </p:nvSpPr>
        <p:spPr>
          <a:xfrm>
            <a:off x="5292080" y="2770062"/>
            <a:ext cx="20037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DE" sz="1400" dirty="0">
                <a:solidFill>
                  <a:schemeClr val="bg2"/>
                </a:solidFill>
              </a:rPr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347256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NoSQL </a:t>
            </a:r>
            <a:r>
              <a:rPr lang="de-DE" dirty="0" err="1"/>
              <a:t>vs</a:t>
            </a:r>
            <a:r>
              <a:rPr lang="de-DE" dirty="0"/>
              <a:t> Relational Databases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Share </a:t>
            </a:r>
            <a:r>
              <a:rPr lang="de-DE" dirty="0" err="1"/>
              <a:t>the</a:t>
            </a:r>
            <a:r>
              <a:rPr lang="de-DE" dirty="0"/>
              <a:t> same </a:t>
            </a:r>
            <a:r>
              <a:rPr lang="de-DE" dirty="0" err="1"/>
              <a:t>basic</a:t>
            </a:r>
            <a:r>
              <a:rPr lang="de-DE" dirty="0"/>
              <a:t> </a:t>
            </a:r>
            <a:r>
              <a:rPr lang="de-DE" dirty="0" err="1"/>
              <a:t>goal</a:t>
            </a:r>
            <a:r>
              <a:rPr lang="de-DE" dirty="0"/>
              <a:t>: Store and </a:t>
            </a:r>
            <a:r>
              <a:rPr lang="de-DE" dirty="0" err="1"/>
              <a:t>retrieve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, </a:t>
            </a:r>
            <a:r>
              <a:rPr lang="de-DE" dirty="0" err="1"/>
              <a:t>coordinate</a:t>
            </a:r>
            <a:r>
              <a:rPr lang="de-DE" dirty="0"/>
              <a:t> </a:t>
            </a:r>
            <a:r>
              <a:rPr lang="de-DE" dirty="0" err="1"/>
              <a:t>changes</a:t>
            </a:r>
            <a:r>
              <a:rPr lang="de-DE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6387941E-DA2A-FAB9-C79F-55D9F5ED37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0972889"/>
              </p:ext>
            </p:extLst>
          </p:nvPr>
        </p:nvGraphicFramePr>
        <p:xfrm>
          <a:off x="1522825" y="1455626"/>
          <a:ext cx="6096000" cy="2890520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401616231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26051231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1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SQL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1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NoSQL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625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Abstraction through relational principle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No data abstraction (data-specific)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5782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SQL Query 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Custom query language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856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Lots of application code needed when distributing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Distributed by design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1586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Pre-defined Schema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N</a:t>
                      </a:r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o Schema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1921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Simple coordination properties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Might get complex fast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1611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Inefficient when handling lots of unstructured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DE" sz="1400" b="0" kern="1200" dirty="0">
                          <a:solidFill>
                            <a:schemeClr val="bg2"/>
                          </a:solidFill>
                          <a:latin typeface="+mj-lt"/>
                          <a:ea typeface="+mn-ea"/>
                          <a:cs typeface="+mn-cs"/>
                        </a:rPr>
                        <a:t>Scalable by design, can handle loads of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6243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7034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Time Series Databases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Grouping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</a:t>
            </a:r>
            <a:r>
              <a:rPr lang="de-DE" dirty="0" err="1"/>
              <a:t>organized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Any </a:t>
            </a:r>
            <a:r>
              <a:rPr lang="de-DE" dirty="0" err="1"/>
              <a:t>event</a:t>
            </a:r>
            <a:r>
              <a:rPr lang="de-DE" dirty="0"/>
              <a:t> </a:t>
            </a:r>
            <a:r>
              <a:rPr lang="de-DE" dirty="0" err="1"/>
              <a:t>recorded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time (</a:t>
            </a:r>
            <a:r>
              <a:rPr lang="de-DE" dirty="0" err="1"/>
              <a:t>regular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irregular</a:t>
            </a:r>
            <a:r>
              <a:rPr lang="de-DE" dirty="0"/>
              <a:t>)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considered</a:t>
            </a:r>
            <a:r>
              <a:rPr lang="de-DE" dirty="0"/>
              <a:t>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Designed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deal </a:t>
            </a:r>
            <a:r>
              <a:rPr lang="de-DE" dirty="0" err="1"/>
              <a:t>with</a:t>
            </a:r>
            <a:r>
              <a:rPr lang="de-DE" dirty="0"/>
              <a:t> high </a:t>
            </a:r>
            <a:r>
              <a:rPr lang="de-DE" dirty="0" err="1"/>
              <a:t>volume</a:t>
            </a:r>
            <a:r>
              <a:rPr lang="de-DE" dirty="0"/>
              <a:t> </a:t>
            </a:r>
            <a:r>
              <a:rPr lang="de-DE" dirty="0" err="1"/>
              <a:t>measurement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Solve</a:t>
            </a:r>
            <a:r>
              <a:rPr lang="de-DE" dirty="0"/>
              <a:t> 3 </a:t>
            </a:r>
            <a:r>
              <a:rPr lang="de-DE" dirty="0" err="1"/>
              <a:t>major</a:t>
            </a:r>
            <a:r>
              <a:rPr lang="de-DE" dirty="0"/>
              <a:t> </a:t>
            </a:r>
            <a:r>
              <a:rPr lang="de-DE" dirty="0" err="1"/>
              <a:t>characteristics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:</a:t>
            </a:r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 err="1"/>
              <a:t>Exceptionally</a:t>
            </a:r>
            <a:r>
              <a:rPr lang="de-DE" dirty="0"/>
              <a:t> high </a:t>
            </a:r>
            <a:r>
              <a:rPr lang="de-DE" dirty="0" err="1"/>
              <a:t>volume</a:t>
            </a:r>
            <a:endParaRPr lang="de-DE" dirty="0"/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/>
              <a:t>Natural time </a:t>
            </a:r>
            <a:r>
              <a:rPr lang="de-DE" dirty="0" err="1"/>
              <a:t>order</a:t>
            </a:r>
            <a:endParaRPr lang="de-DE" dirty="0"/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/>
              <a:t>The </a:t>
            </a:r>
            <a:r>
              <a:rPr lang="de-DE" dirty="0" err="1"/>
              <a:t>entire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being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valuable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individual </a:t>
            </a:r>
            <a:r>
              <a:rPr lang="de-DE" dirty="0" err="1"/>
              <a:t>records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Optimizes</a:t>
            </a:r>
            <a:r>
              <a:rPr lang="de-DE" dirty="0"/>
              <a:t> on frequent </a:t>
            </a:r>
            <a:r>
              <a:rPr lang="de-DE" dirty="0" err="1"/>
              <a:t>writes</a:t>
            </a:r>
            <a:r>
              <a:rPr lang="de-DE" dirty="0"/>
              <a:t>, </a:t>
            </a:r>
            <a:r>
              <a:rPr lang="de-DE" dirty="0" err="1"/>
              <a:t>merging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and </a:t>
            </a:r>
            <a:r>
              <a:rPr lang="de-DE" dirty="0" err="1"/>
              <a:t>constructing</a:t>
            </a:r>
            <a:r>
              <a:rPr lang="de-DE" dirty="0"/>
              <a:t> sums and </a:t>
            </a:r>
            <a:r>
              <a:rPr lang="de-DE" dirty="0" err="1"/>
              <a:t>averages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Retention </a:t>
            </a:r>
            <a:r>
              <a:rPr lang="de-DE" dirty="0" err="1"/>
              <a:t>period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Optimzed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 </a:t>
            </a:r>
            <a:r>
              <a:rPr lang="de-DE" dirty="0" err="1"/>
              <a:t>language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Solving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SQL: Not </a:t>
            </a:r>
            <a:r>
              <a:rPr lang="de-DE" dirty="0" err="1"/>
              <a:t>designed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do frequent </a:t>
            </a:r>
            <a:r>
              <a:rPr lang="de-DE" dirty="0" err="1"/>
              <a:t>deletes</a:t>
            </a:r>
            <a:r>
              <a:rPr lang="de-DE" dirty="0"/>
              <a:t> </a:t>
            </a:r>
          </a:p>
          <a:p>
            <a:endParaRPr lang="de-DE" dirty="0"/>
          </a:p>
          <a:p>
            <a:r>
              <a:rPr lang="de-DE" dirty="0"/>
              <a:t>Popular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databases</a:t>
            </a:r>
            <a:r>
              <a:rPr lang="de-DE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653053-780E-22EA-CB35-C0C6FB995C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3988" y="3817165"/>
            <a:ext cx="1416106" cy="3792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CC9F0B-6288-D2D6-AC6A-833DE6E13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7504" y="3838031"/>
            <a:ext cx="1080879" cy="3293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94C605-298B-BAD0-85D3-23DC821EAF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5816" y="3903898"/>
            <a:ext cx="1004825" cy="2332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ED1E94-F207-7BEF-4DCF-003294693C5C}"/>
              </a:ext>
            </a:extLst>
          </p:cNvPr>
          <p:cNvSpPr txBox="1"/>
          <p:nvPr/>
        </p:nvSpPr>
        <p:spPr>
          <a:xfrm>
            <a:off x="3820453" y="4088651"/>
            <a:ext cx="20037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DE" sz="1400" dirty="0">
                <a:solidFill>
                  <a:schemeClr val="bg2"/>
                </a:solidFill>
              </a:rPr>
              <a:t>[2]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B31845-4B83-6513-CAC6-D7CF0B292592}"/>
              </a:ext>
            </a:extLst>
          </p:cNvPr>
          <p:cNvSpPr txBox="1"/>
          <p:nvPr/>
        </p:nvSpPr>
        <p:spPr>
          <a:xfrm>
            <a:off x="5832140" y="4088651"/>
            <a:ext cx="20037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DE" sz="1400" dirty="0">
                <a:solidFill>
                  <a:schemeClr val="bg2"/>
                </a:solidFill>
              </a:rPr>
              <a:t>[4]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80F985-77A8-5B42-6991-F8A3636383C2}"/>
              </a:ext>
            </a:extLst>
          </p:cNvPr>
          <p:cNvSpPr txBox="1"/>
          <p:nvPr/>
        </p:nvSpPr>
        <p:spPr>
          <a:xfrm>
            <a:off x="7528383" y="4088651"/>
            <a:ext cx="20037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Bef>
                <a:spcPts val="200"/>
              </a:spcBef>
              <a:buClr>
                <a:schemeClr val="bg2"/>
              </a:buClr>
            </a:pPr>
            <a:r>
              <a:rPr lang="en-DE" sz="1400" dirty="0">
                <a:solidFill>
                  <a:schemeClr val="bg2"/>
                </a:solidFill>
              </a:rPr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3408951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BB97D-9926-4A8D-8C1C-1E5C83B83A11}" type="datetime1">
              <a:rPr lang="de-DE" smtClean="0"/>
              <a:t>18.07.22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Big Data &amp; </a:t>
            </a:r>
            <a:r>
              <a:rPr lang="de-DE" dirty="0" err="1"/>
              <a:t>Machine</a:t>
            </a:r>
            <a:r>
              <a:rPr lang="de-DE" dirty="0"/>
              <a:t> Learning – Final </a:t>
            </a:r>
            <a:r>
              <a:rPr lang="de-DE" dirty="0" err="1"/>
              <a:t>Presentation</a:t>
            </a:r>
            <a:r>
              <a:rPr lang="de-DE" dirty="0"/>
              <a:t>, Philipp Moritzer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44F55-0981-4E9E-8F6B-2F7546EE58D7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InfluxDB</a:t>
            </a:r>
            <a:r>
              <a:rPr lang="de-DE" dirty="0"/>
              <a:t> </a:t>
            </a:r>
            <a:r>
              <a:rPr lang="de-DE" dirty="0" err="1"/>
              <a:t>basics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Most </a:t>
            </a:r>
            <a:r>
              <a:rPr lang="de-DE" dirty="0" err="1"/>
              <a:t>popular</a:t>
            </a:r>
            <a:r>
              <a:rPr lang="de-DE" dirty="0"/>
              <a:t> time </a:t>
            </a:r>
            <a:r>
              <a:rPr lang="de-DE" dirty="0" err="1"/>
              <a:t>series</a:t>
            </a:r>
            <a:r>
              <a:rPr lang="de-DE" dirty="0"/>
              <a:t> </a:t>
            </a:r>
            <a:r>
              <a:rPr lang="de-DE" dirty="0" err="1"/>
              <a:t>databases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Created</a:t>
            </a:r>
            <a:r>
              <a:rPr lang="de-DE" dirty="0"/>
              <a:t> 2013, Version 2 in 2020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Query Language and </a:t>
            </a:r>
            <a:r>
              <a:rPr lang="de-DE" dirty="0" err="1"/>
              <a:t>skyrocketing</a:t>
            </a:r>
            <a:r>
              <a:rPr lang="de-DE" dirty="0"/>
              <a:t> </a:t>
            </a:r>
            <a:r>
              <a:rPr lang="de-DE" dirty="0" err="1"/>
              <a:t>popularity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Standalone</a:t>
            </a:r>
            <a:r>
              <a:rPr lang="de-DE" dirty="0"/>
              <a:t> 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system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Advertised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solving</a:t>
            </a:r>
            <a:r>
              <a:rPr lang="de-DE" dirty="0"/>
              <a:t> </a:t>
            </a:r>
            <a:r>
              <a:rPr lang="de-DE" dirty="0" err="1"/>
              <a:t>following</a:t>
            </a:r>
            <a:r>
              <a:rPr lang="de-DE" dirty="0"/>
              <a:t> </a:t>
            </a:r>
            <a:r>
              <a:rPr lang="de-DE" dirty="0" err="1"/>
              <a:t>problems</a:t>
            </a:r>
            <a:r>
              <a:rPr lang="de-DE" dirty="0"/>
              <a:t>:</a:t>
            </a:r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 err="1"/>
              <a:t>Collecting</a:t>
            </a:r>
            <a:r>
              <a:rPr lang="de-DE" dirty="0"/>
              <a:t> and </a:t>
            </a:r>
            <a:r>
              <a:rPr lang="de-DE" dirty="0" err="1"/>
              <a:t>storing</a:t>
            </a:r>
            <a:r>
              <a:rPr lang="de-DE" dirty="0"/>
              <a:t> IoT and real-time </a:t>
            </a:r>
            <a:r>
              <a:rPr lang="de-DE" dirty="0" err="1"/>
              <a:t>data</a:t>
            </a:r>
            <a:endParaRPr lang="de-DE" dirty="0"/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 err="1"/>
              <a:t>Analysing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/>
              <a:t>High </a:t>
            </a:r>
            <a:r>
              <a:rPr lang="de-DE" dirty="0" err="1"/>
              <a:t>performance</a:t>
            </a:r>
            <a:r>
              <a:rPr lang="de-DE" dirty="0"/>
              <a:t> (</a:t>
            </a:r>
            <a:r>
              <a:rPr lang="de-DE" dirty="0" err="1"/>
              <a:t>million</a:t>
            </a:r>
            <a:r>
              <a:rPr lang="de-DE" dirty="0"/>
              <a:t> </a:t>
            </a:r>
            <a:r>
              <a:rPr lang="de-DE" dirty="0" err="1"/>
              <a:t>datapoints</a:t>
            </a:r>
            <a:r>
              <a:rPr lang="de-DE" dirty="0"/>
              <a:t> per </a:t>
            </a:r>
            <a:r>
              <a:rPr lang="de-DE" dirty="0" err="1"/>
              <a:t>seconds</a:t>
            </a:r>
            <a:r>
              <a:rPr lang="de-DE" dirty="0"/>
              <a:t>)</a:t>
            </a:r>
          </a:p>
          <a:p>
            <a:pPr marL="466725" lvl="1" indent="-285750">
              <a:buFont typeface="Arial" panose="020B0604020202020204" pitchFamily="34" charset="0"/>
              <a:buChar char="•"/>
            </a:pPr>
            <a:r>
              <a:rPr lang="de-DE" dirty="0" err="1"/>
              <a:t>Timestamps</a:t>
            </a:r>
            <a:r>
              <a:rPr lang="de-DE" dirty="0"/>
              <a:t> in </a:t>
            </a:r>
            <a:r>
              <a:rPr lang="de-DE" dirty="0" err="1"/>
              <a:t>nanoseconds</a:t>
            </a:r>
            <a:r>
              <a:rPr lang="de-DE" dirty="0"/>
              <a:t> </a:t>
            </a:r>
            <a:r>
              <a:rPr lang="de-DE" dirty="0" err="1"/>
              <a:t>range</a:t>
            </a:r>
            <a:endParaRPr lang="de-DE" dirty="0"/>
          </a:p>
          <a:p>
            <a:pPr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0440598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HSB_16zu9_Blau-Türkisblau">
  <a:themeElements>
    <a:clrScheme name="HSB">
      <a:dk1>
        <a:sysClr val="windowText" lastClr="000000"/>
      </a:dk1>
      <a:lt1>
        <a:sysClr val="window" lastClr="FFFFFF"/>
      </a:lt1>
      <a:dk2>
        <a:srgbClr val="32B4C8"/>
      </a:dk2>
      <a:lt2>
        <a:srgbClr val="0A558C"/>
      </a:lt2>
      <a:accent1>
        <a:srgbClr val="00915A"/>
      </a:accent1>
      <a:accent2>
        <a:srgbClr val="6EA53C"/>
      </a:accent2>
      <a:accent3>
        <a:srgbClr val="FABE00"/>
      </a:accent3>
      <a:accent4>
        <a:srgbClr val="F07823"/>
      </a:accent4>
      <a:accent5>
        <a:srgbClr val="C30532"/>
      </a:accent5>
      <a:accent6>
        <a:srgbClr val="7864A5"/>
      </a:accent6>
      <a:hlink>
        <a:srgbClr val="32B4C8"/>
      </a:hlink>
      <a:folHlink>
        <a:srgbClr val="F07823"/>
      </a:folHlink>
    </a:clrScheme>
    <a:fontScheme name="HSB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ot="0" spcFirstLastPara="0" vertOverflow="overflow" horzOverflow="overflow" vert="horz" wrap="square" lIns="72000" tIns="72000" rIns="72000" bIns="72000" numCol="1" spcCol="0" rtlCol="0" fromWordArt="0" anchor="ctr" anchorCtr="0" forceAA="0" compatLnSpc="1">
        <a:prstTxWarp prst="textNoShape">
          <a:avLst/>
        </a:prstTxWarp>
        <a:noAutofit/>
      </a:bodyPr>
      <a:lstStyle>
        <a:defPPr marL="180975" indent="-180975" algn="ctr">
          <a:spcBef>
            <a:spcPts val="200"/>
          </a:spcBef>
          <a:buFont typeface="Calibri" panose="020F0502020204030204" pitchFamily="34" charset="0"/>
          <a:buChar char="▪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>
          <a:spcBef>
            <a:spcPts val="200"/>
          </a:spcBef>
          <a:buClr>
            <a:schemeClr val="bg2"/>
          </a:buClr>
          <a:buFont typeface="Wingdings" panose="05000000000000000000" pitchFamily="2" charset="2"/>
          <a:buChar char="§"/>
          <a:defRPr sz="1400" dirty="0" err="1" smtClean="0">
            <a:solidFill>
              <a:schemeClr val="bg2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Larissa">
  <a:themeElements>
    <a:clrScheme name="HSB">
      <a:dk1>
        <a:sysClr val="windowText" lastClr="000000"/>
      </a:dk1>
      <a:lt1>
        <a:sysClr val="window" lastClr="FFFFFF"/>
      </a:lt1>
      <a:dk2>
        <a:srgbClr val="32B4C8"/>
      </a:dk2>
      <a:lt2>
        <a:srgbClr val="0A558C"/>
      </a:lt2>
      <a:accent1>
        <a:srgbClr val="00915A"/>
      </a:accent1>
      <a:accent2>
        <a:srgbClr val="6EA53C"/>
      </a:accent2>
      <a:accent3>
        <a:srgbClr val="FABE00"/>
      </a:accent3>
      <a:accent4>
        <a:srgbClr val="F07823"/>
      </a:accent4>
      <a:accent5>
        <a:srgbClr val="C30532"/>
      </a:accent5>
      <a:accent6>
        <a:srgbClr val="7864A5"/>
      </a:accent6>
      <a:hlink>
        <a:srgbClr val="32B4C8"/>
      </a:hlink>
      <a:folHlink>
        <a:srgbClr val="F07823"/>
      </a:folHlink>
    </a:clrScheme>
    <a:fontScheme name="HSB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HSB">
      <a:dk1>
        <a:sysClr val="windowText" lastClr="000000"/>
      </a:dk1>
      <a:lt1>
        <a:sysClr val="window" lastClr="FFFFFF"/>
      </a:lt1>
      <a:dk2>
        <a:srgbClr val="32B4C8"/>
      </a:dk2>
      <a:lt2>
        <a:srgbClr val="0A558C"/>
      </a:lt2>
      <a:accent1>
        <a:srgbClr val="00915A"/>
      </a:accent1>
      <a:accent2>
        <a:srgbClr val="6EA53C"/>
      </a:accent2>
      <a:accent3>
        <a:srgbClr val="FABE00"/>
      </a:accent3>
      <a:accent4>
        <a:srgbClr val="F07823"/>
      </a:accent4>
      <a:accent5>
        <a:srgbClr val="C30532"/>
      </a:accent5>
      <a:accent6>
        <a:srgbClr val="7864A5"/>
      </a:accent6>
      <a:hlink>
        <a:srgbClr val="32B4C8"/>
      </a:hlink>
      <a:folHlink>
        <a:srgbClr val="F07823"/>
      </a:folHlink>
    </a:clrScheme>
    <a:fontScheme name="HSB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HSB_PPT-Master_4zu3_türkisblau_ras.potx</Template>
  <TotalTime>817</TotalTime>
  <Words>2425</Words>
  <Application>Microsoft Macintosh PowerPoint</Application>
  <PresentationFormat>On-screen Show (16:9)</PresentationFormat>
  <Paragraphs>408</Paragraphs>
  <Slides>37</Slides>
  <Notes>34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Calibri</vt:lpstr>
      <vt:lpstr>Cambria Math</vt:lpstr>
      <vt:lpstr>Courier</vt:lpstr>
      <vt:lpstr>Symbol</vt:lpstr>
      <vt:lpstr>Wingdings</vt:lpstr>
      <vt:lpstr>HSB_16zu9_Blau-Türkisblau</vt:lpstr>
      <vt:lpstr>think-cell Folie</vt:lpstr>
      <vt:lpstr>Building, visualizing and classifying a NoSQL time series data store using InfluxDB2, Python and Grafana</vt:lpstr>
      <vt:lpstr>PowerPoint Presentation</vt:lpstr>
      <vt:lpstr>1. Introduction</vt:lpstr>
      <vt:lpstr>Introduction</vt:lpstr>
      <vt:lpstr>2. Fundamentals</vt:lpstr>
      <vt:lpstr>NoSQL basics</vt:lpstr>
      <vt:lpstr>NoSQL vs Relational Databases</vt:lpstr>
      <vt:lpstr>Time Series Databases</vt:lpstr>
      <vt:lpstr>InfluxDB basics</vt:lpstr>
      <vt:lpstr>InfluxDB basics - Flux query language</vt:lpstr>
      <vt:lpstr>InfluxDB basics - Flux query language (example)</vt:lpstr>
      <vt:lpstr>Comparing InfluxDB to other time series databases</vt:lpstr>
      <vt:lpstr>Classification using Naive Bayes</vt:lpstr>
      <vt:lpstr>3. Project</vt:lpstr>
      <vt:lpstr>Project - Overview</vt:lpstr>
      <vt:lpstr>Project – The dataset</vt:lpstr>
      <vt:lpstr>Project - Overview</vt:lpstr>
      <vt:lpstr>Project - Overview</vt:lpstr>
      <vt:lpstr>Project – Setting up the infrastructure</vt:lpstr>
      <vt:lpstr>Project – Importing the data</vt:lpstr>
      <vt:lpstr>Project – Importing the data</vt:lpstr>
      <vt:lpstr>Project – visualization – GeoMap &amp; Heatmap</vt:lpstr>
      <vt:lpstr>Project – visualization – Latitude over time</vt:lpstr>
      <vt:lpstr>Project – classification</vt:lpstr>
      <vt:lpstr>Project – classification – example calculation</vt:lpstr>
      <vt:lpstr>Project – classification – example calculation</vt:lpstr>
      <vt:lpstr>Project – classification – example calculation</vt:lpstr>
      <vt:lpstr>Project – classification – example calculation</vt:lpstr>
      <vt:lpstr>4. Live Demonstration</vt:lpstr>
      <vt:lpstr>5. Conclusion</vt:lpstr>
      <vt:lpstr>Conclusion</vt:lpstr>
      <vt:lpstr>Outlook</vt:lpstr>
      <vt:lpstr>Repository</vt:lpstr>
      <vt:lpstr>Thank you!</vt:lpstr>
      <vt:lpstr>Sources 1</vt:lpstr>
      <vt:lpstr>Sources 2</vt:lpstr>
      <vt:lpstr>Image Sources (all accessed on: 17.07.2022, 15:00)</vt:lpstr>
    </vt:vector>
  </TitlesOfParts>
  <Company>HSB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Präsentationsvorlage: Farbe türkisblau</dc:title>
  <dc:subject>Thema der Präsentation</dc:subject>
  <dc:creator>Autor der Präsentation</dc:creator>
  <dc:description>Optimiert für die PowerPoint-Version 2010</dc:description>
  <cp:lastModifiedBy>Philipp Moritzer</cp:lastModifiedBy>
  <cp:revision>84</cp:revision>
  <dcterms:created xsi:type="dcterms:W3CDTF">2016-01-25T15:52:04Z</dcterms:created>
  <dcterms:modified xsi:type="dcterms:W3CDTF">2022-07-18T16:23:18Z</dcterms:modified>
  <cp:category>Vorlage</cp:category>
</cp:coreProperties>
</file>

<file path=docProps/thumbnail.jpeg>
</file>